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616" autoAdjust="0"/>
  </p:normalViewPr>
  <p:slideViewPr>
    <p:cSldViewPr>
      <p:cViewPr varScale="1">
        <p:scale>
          <a:sx n="77" d="100"/>
          <a:sy n="77" d="100"/>
        </p:scale>
        <p:origin x="6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факт 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14801.3</c:v>
                </c:pt>
                <c:pt idx="1">
                  <c:v>12362</c:v>
                </c:pt>
                <c:pt idx="2">
                  <c:v>14317.6</c:v>
                </c:pt>
                <c:pt idx="3">
                  <c:v>14578</c:v>
                </c:pt>
                <c:pt idx="4">
                  <c:v>14729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C-4CFE-A25A-D6A6F8DA13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факт </c:v>
                </c:pt>
                <c:pt idx="1">
                  <c:v>2021 план</c:v>
                </c:pt>
                <c:pt idx="2">
                  <c:v>2022 план</c:v>
                </c:pt>
                <c:pt idx="3">
                  <c:v>2023 план</c:v>
                </c:pt>
                <c:pt idx="4">
                  <c:v>2024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13621.4</c:v>
                </c:pt>
                <c:pt idx="1">
                  <c:v>9923.5</c:v>
                </c:pt>
                <c:pt idx="2">
                  <c:v>8274.9</c:v>
                </c:pt>
                <c:pt idx="3">
                  <c:v>6886.5</c:v>
                </c:pt>
                <c:pt idx="4">
                  <c:v>6087.1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C-4CFE-A25A-D6A6F8DA1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830408"/>
        <c:axId val="1"/>
        <c:axId val="0"/>
      </c:bar3DChart>
      <c:catAx>
        <c:axId val="20383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830408"/>
        <c:crosses val="autoZero"/>
        <c:crossBetween val="between"/>
      </c:valAx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51778456264395523"/>
          <c:y val="6.3963874594415854E-2"/>
          <c:w val="0.22484332315603406"/>
          <c:h val="0.360238493810320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5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2021 год факт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фак</c:v>
                </c:pt>
              </c:strCache>
            </c:strRef>
          </c:tx>
          <c:marker>
            <c:symbol val="diamond"/>
            <c:size val="5"/>
          </c:marker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сдачи в аренду</c:v>
                </c:pt>
                <c:pt idx="5">
                  <c:v>Штрафы</c:v>
                </c:pt>
                <c:pt idx="6">
                  <c:v>Гос пошлина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3659.4</c:v>
                </c:pt>
                <c:pt idx="1">
                  <c:v>3682.4</c:v>
                </c:pt>
                <c:pt idx="2">
                  <c:v>1024.3</c:v>
                </c:pt>
                <c:pt idx="3">
                  <c:v>6237.9</c:v>
                </c:pt>
                <c:pt idx="4">
                  <c:v>86.5</c:v>
                </c:pt>
                <c:pt idx="5">
                  <c:v>1.9</c:v>
                </c:pt>
                <c:pt idx="6">
                  <c:v>28.7</c:v>
                </c:pt>
                <c:pt idx="7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1-488C-9439-4AF0C73EA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830408"/>
        <c:axId val="1"/>
      </c:lineChart>
      <c:catAx>
        <c:axId val="20383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343">
            <a:noFill/>
          </a:ln>
        </c:spPr>
        <c:crossAx val="2038304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66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14317,6 </a:t>
            </a:r>
            <a:r>
              <a:rPr lang="ru-RU" dirty="0" err="1"/>
              <a:t>тыс.рублей</a:t>
            </a:r>
            <a:endParaRPr lang="ru-RU" dirty="0"/>
          </a:p>
        </c:rich>
      </c:tx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84791582488908"/>
          <c:y val="2.7382899238606231E-2"/>
          <c:w val="0.87359591568877282"/>
          <c:h val="0.492274644815644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2022 год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 пошлина</c:v>
                </c:pt>
                <c:pt idx="5">
                  <c:v>Доход от сдачи в аренду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3862.7</c:v>
                </c:pt>
                <c:pt idx="1">
                  <c:v>2254.8000000000002</c:v>
                </c:pt>
                <c:pt idx="2">
                  <c:v>1076.5</c:v>
                </c:pt>
                <c:pt idx="3">
                  <c:v>7002.2</c:v>
                </c:pt>
                <c:pt idx="4">
                  <c:v>33.200000000000003</c:v>
                </c:pt>
                <c:pt idx="5">
                  <c:v>88.2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F-4ECD-9CF9-6D2781BBA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25338456"/>
        <c:axId val="1"/>
        <c:axId val="0"/>
      </c:bar3DChart>
      <c:catAx>
        <c:axId val="22533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5338456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B0D-4139-9F81-C3A0D9E36E9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B0D-4139-9F81-C3A0D9E36E9C}"/>
              </c:ext>
            </c:extLst>
          </c:dPt>
          <c:dLbls>
            <c:dLbl>
              <c:idx val="0"/>
              <c:layout>
                <c:manualLayout>
                  <c:x val="-0.2592336706417781"/>
                  <c:y val="-0.2508042482505885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2021 год факт:</a:t>
                    </a:r>
                    <a:r>
                      <a:rPr lang="ru-RU" baseline="0" dirty="0"/>
                      <a:t>  9324,4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B0D-4139-9F81-C3A0D9E36E9C}"/>
                </c:ext>
              </c:extLst>
            </c:dLbl>
            <c:dLbl>
              <c:idx val="1"/>
              <c:layout>
                <c:manualLayout>
                  <c:x val="0.14454707363243446"/>
                  <c:y val="-1.043976480818821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2022 год план: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8274,9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B0D-4139-9F81-C3A0D9E36E9C}"/>
                </c:ext>
              </c:extLst>
            </c:dLbl>
            <c:spPr>
              <a:noFill/>
              <a:ln w="25174">
                <a:noFill/>
              </a:ln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2021 год факт</c:v>
                </c:pt>
                <c:pt idx="1">
                  <c:v>2022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9324.4</c:v>
                </c:pt>
                <c:pt idx="1">
                  <c:v>8274.9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0D-4139-9F81-C3A0D9E36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6">
          <a:noFill/>
        </a:ln>
      </c:spPr>
    </c:plotArea>
    <c:plotVisOnly val="1"/>
    <c:dispBlanksAs val="zero"/>
    <c:showDLblsOverMax val="0"/>
  </c:chart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37344460923559"/>
          <c:y val="0.12860702961230264"/>
          <c:w val="0.72338498130203932"/>
          <c:h val="0.74680200339023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факт</c:v>
                </c:pt>
                <c:pt idx="1">
                  <c:v>2022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23836.5</c:v>
                </c:pt>
                <c:pt idx="1">
                  <c:v>22592.5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C-4656-A321-1A53EA780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4283000"/>
        <c:axId val="1"/>
        <c:axId val="0"/>
      </c:bar3DChart>
      <c:catAx>
        <c:axId val="224283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283000"/>
        <c:crosses val="autoZero"/>
        <c:crossBetween val="between"/>
      </c:valAx>
      <c:spPr>
        <a:noFill/>
        <a:ln w="25361">
          <a:noFill/>
        </a:ln>
      </c:spPr>
    </c:plotArea>
    <c:plotVisOnly val="1"/>
    <c:dispBlanksAs val="gap"/>
    <c:showDLblsOverMax val="0"/>
  </c:chart>
  <c:txPr>
    <a:bodyPr/>
    <a:lstStyle/>
    <a:p>
      <a:pPr>
        <a:defRPr sz="1644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BEBA-419A-923F-0871BF135272}"/>
              </c:ext>
            </c:extLst>
          </c:dPt>
          <c:cat>
            <c:strRef>
              <c:f>Лист1!$A$2:$A$3</c:f>
              <c:strCache>
                <c:ptCount val="2"/>
                <c:pt idx="0">
                  <c:v>2021 год факт</c:v>
                </c:pt>
                <c:pt idx="1">
                  <c:v>2022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3665.9</c:v>
                </c:pt>
                <c:pt idx="1">
                  <c:v>4955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A-419A-923F-0871BF135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5321600"/>
        <c:axId val="1"/>
        <c:axId val="0"/>
      </c:bar3DChart>
      <c:catAx>
        <c:axId val="22532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321600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562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99758916330136"/>
          <c:y val="2.6924318351078991E-2"/>
          <c:w val="0.63415198207921064"/>
          <c:h val="0.8084809929101898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CAE5-42C5-9FB6-53B68981E4D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CAE5-42C5-9FB6-53B68981E4D3}"/>
              </c:ext>
            </c:extLst>
          </c:dPt>
          <c:cat>
            <c:strRef>
              <c:f>Лист1!$A$2:$A$3</c:f>
              <c:strCache>
                <c:ptCount val="2"/>
                <c:pt idx="0">
                  <c:v>2021 год факт</c:v>
                </c:pt>
                <c:pt idx="1">
                  <c:v>2022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22653.8</c:v>
                </c:pt>
                <c:pt idx="1">
                  <c:v>22133.5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E5-42C5-9FB6-53B68981E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24287080"/>
        <c:axId val="1"/>
        <c:axId val="2"/>
      </c:bar3DChart>
      <c:catAx>
        <c:axId val="224287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287080"/>
        <c:crosses val="autoZero"/>
        <c:crossBetween val="between"/>
      </c:valAx>
      <c:serAx>
        <c:axId val="2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47" b="0" i="0" u="none" strike="noStrike" baseline="0">
                <a:solidFill>
                  <a:srgbClr val="000000"/>
                </a:solidFill>
                <a:latin typeface="Constantia"/>
                <a:ea typeface="Constantia"/>
                <a:cs typeface="Constantia"/>
              </a:defRPr>
            </a:pPr>
            <a:endParaRPr lang="ru-RU"/>
          </a:p>
        </c:txPr>
        <c:crossAx val="1"/>
        <c:crosses val="autoZero"/>
        <c:tickLblSkip val="1"/>
        <c:tickMarkSkip val="1"/>
      </c:serAx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746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5C195DD-AB19-48E7-8ECD-D635D71484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A8B075-F28B-4167-89DF-E3E729970B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2740C3-803F-486B-8CD9-1519F8F5B594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4E6662E-22ED-474D-87EB-D75AE5BE6D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0AB0D0D-A6B7-49B8-BDC4-52EA61593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966912-50FF-45BB-B16F-43CA1DE271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154BD-2689-4A12-9CEF-5BF8B4107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9240BD-883C-4AE0-9A8F-3CE37418C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E653E264-30DA-4136-B5C9-3464D1BB97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C62D859B-9757-4F13-8C12-42A575AD48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1F42B96D-C721-42AE-8A5B-155CF68F4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6B01C-0897-43A1-A1E4-6924E0D1A227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FFBCC467-EDB3-494B-B218-E8C0CE3A4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9840B36F-B87B-4353-A2B1-2FD7A3616F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5CA88B67-0554-4749-8F70-18DDC4480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E33175-1BC5-4F4B-919B-E9B03D7A6E1E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88A3C78E-2D4C-4FF2-B849-0830D07E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075D-9608-49A7-80CB-CA7A842FBE6B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3C4B655A-FD9F-48AC-93AA-F8304ED5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9C747A98-EDF1-4B2F-B89E-12C7C22E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4A07-9639-4FC9-B537-9408858FDA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14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8B4B6EEA-3EC4-48D5-977F-ED913C31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9104-CC1C-486D-91FD-31C4FFDBF6C1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37B8B974-5C55-4AAB-9DC9-40E2B3D3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D3E08501-E436-4307-91D7-BB5EE4DF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6E73-EA89-425D-ADBC-B0980CE85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99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E1389755-543E-4CE5-8210-7B908A03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D828-E576-48D6-9024-10D6F300A523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57B0DCB9-6C1E-4D2A-841F-4275EA85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F5BED6A6-DC60-4CCC-B06F-5FC2C4CE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29AD-9F9D-485C-8892-76BAEAA00F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15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CE27E6F6-AC48-41DF-A3D5-A3F96C2D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01DE-66BC-48C4-8A24-7A7ADBC793C5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11656003-E4E5-49C4-ACC7-FAB2F129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023693F5-966A-4F6E-95A2-DB604245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E981-C0AD-4EF8-A4AB-9A93CC79CD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32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B6C9B1DC-E0DF-43B0-A288-B2FD9614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AF58-B5FA-4392-8782-67B1AD4D66A0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79531498-E20B-446C-8466-46B60B5C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FB4719E5-8281-4C9A-ADC1-44040CA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BF7-319A-4193-A747-56BBBD3AB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57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6BB4B36B-B02B-4670-A33C-3844698E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3D58-C8EA-4F09-B1B1-914B2DA4EB1C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50F77E79-5348-43CF-8480-CEFB881D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9FE9FB60-253C-4DEB-8C76-F834E199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CBF6-BB98-4910-A910-135098D74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89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798305B6-0038-48EF-A4B6-02B97112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F936-5AB0-42C1-B515-28524C89DC7B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CA69E477-78CE-4179-9E81-EA8077C1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19A36959-23DE-4D6A-9BB1-57E4389C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B19B-6A7A-44F5-B37B-61DD8D8B5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36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41E154EF-8B2B-49DC-9466-4D6A84ED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B264-92FC-462D-84DF-95FF7826720D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1EC90789-9E44-4400-97F4-B00FE287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FBD0B345-FE66-4BBF-90A2-594078B7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EF785-A4E8-49B8-BA56-D9E6A051E5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72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3EC39ED6-FB0D-4D78-98B3-02484A41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F859-AEEE-44E1-8803-38B65F6D0C52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103E8371-4D33-4A6C-A520-366666C3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33745066-73B8-4C8B-837A-41898685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BE16-67C1-4D4D-80E8-6863BD154E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64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77174991-D3D1-422A-8119-5BE81A9E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58FD-24F2-4D35-BEFA-45F379DB3EE0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CAF24977-508E-4777-A2AC-5282DED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0D8C873A-C73D-480C-AF88-946D1B86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589A-3F04-496C-9A27-007A8A23E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155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id="{D9AED2E3-D4E3-4CC8-A7D6-F958163167B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F27D9771-185C-4DAE-8FB1-B692BAF939A5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id="{3A801EF5-D9A6-4D61-8243-C2662640AE6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id="{03D06442-88F6-4981-9A7A-6A8195AEB0EC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34BD6652-81A5-4398-A312-37BB3E88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E50B-5A5F-4BC8-9C11-DB75C3735BF1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8669C663-EA29-48DA-B1EE-906D853C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03F205F6-92E9-4FE3-B4A9-6E78178A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C3A4-D066-4C60-8CC5-35DEE8EEB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3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93439AAA-BD4E-4A4B-B67E-62302985D9A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25C8BAEE-EE9E-468A-82E5-98FF38620AEE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>
            <a:extLst>
              <a:ext uri="{FF2B5EF4-FFF2-40B4-BE49-F238E27FC236}">
                <a16:creationId xmlns:a16="http://schemas.microsoft.com/office/drawing/2014/main" id="{3E8F4CE3-BF52-4070-B0E2-3FE40BBD7E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>
            <a:extLst>
              <a:ext uri="{FF2B5EF4-FFF2-40B4-BE49-F238E27FC236}">
                <a16:creationId xmlns:a16="http://schemas.microsoft.com/office/drawing/2014/main" id="{4E8C9DDC-19BD-4911-ADAF-627F6E5897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B1BF306F-62C8-4CE3-A231-979D0678E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BD4311-3B4F-4424-A26A-F41607291D77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F10E2319-AEBC-40C3-9AC0-ABAF7970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FAA9C0F4-3285-4B6D-B147-D91958B7C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4B251A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2D337A7-C247-412F-A69A-B9EE847DB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>
            <a:extLst>
              <a:ext uri="{FF2B5EF4-FFF2-40B4-BE49-F238E27FC236}">
                <a16:creationId xmlns:a16="http://schemas.microsoft.com/office/drawing/2014/main" id="{A7E21244-1A6E-4A8D-885D-C37911882271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C4BD2D96-13DE-455B-8C9A-F180BCD81A8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30F4A98F-3327-4D24-9E55-3D685D58BB0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3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314E0-58FB-498A-BB97-93FE97487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777132" cy="3071834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Администрация  Пешковского сельского поселения</a:t>
            </a:r>
          </a:p>
        </p:txBody>
      </p:sp>
      <p:sp>
        <p:nvSpPr>
          <p:cNvPr id="4099" name="Подзаголовок 2">
            <a:extLst>
              <a:ext uri="{FF2B5EF4-FFF2-40B4-BE49-F238E27FC236}">
                <a16:creationId xmlns:a16="http://schemas.microsoft.com/office/drawing/2014/main" id="{F2320F9D-0265-434A-A813-782E4D56A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3643313"/>
            <a:ext cx="5503863" cy="2817812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altLang="ru-RU" sz="3600" b="1" i="1" dirty="0">
                <a:solidFill>
                  <a:srgbClr val="00B050"/>
                </a:solidFill>
              </a:rPr>
              <a:t>Бюджет для граждан 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ru-RU" altLang="ru-RU" dirty="0"/>
              <a:t>Подготовлен на основании проекта Решения собрания депутатов Пешковского сельского поселения «О бюджете Пешковского сельского поселения на 2022 год и плановый период 2023-2024 годов»</a:t>
            </a:r>
          </a:p>
          <a:p>
            <a:pPr marR="0" eaLnBrk="1" hangingPunct="1">
              <a:lnSpc>
                <a:spcPct val="90000"/>
              </a:lnSpc>
            </a:pPr>
            <a:endParaRPr lang="ru-RU" altLang="ru-RU" dirty="0"/>
          </a:p>
        </p:txBody>
      </p:sp>
      <p:pic>
        <p:nvPicPr>
          <p:cNvPr id="4100" name="Picture 2" descr="C:\Documents and Settings\Пользователь\Рабочий стол\презентация\53.JPG">
            <a:extLst>
              <a:ext uri="{FF2B5EF4-FFF2-40B4-BE49-F238E27FC236}">
                <a16:creationId xmlns:a16="http://schemas.microsoft.com/office/drawing/2014/main" id="{6788B921-E091-4521-B8EE-F8F73BB1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429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8" descr="http://peshkovskoesp.ru/Upload/Images/Gallery/Big/81.JPG">
            <a:extLst>
              <a:ext uri="{FF2B5EF4-FFF2-40B4-BE49-F238E27FC236}">
                <a16:creationId xmlns:a16="http://schemas.microsoft.com/office/drawing/2014/main" id="{C94BA2EB-1963-453E-BF5C-9776D381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3429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9" descr="http://peshkovskoesp.ru/Upload/Images/Gallery/Big/49.JPG">
            <a:extLst>
              <a:ext uri="{FF2B5EF4-FFF2-40B4-BE49-F238E27FC236}">
                <a16:creationId xmlns:a16="http://schemas.microsoft.com/office/drawing/2014/main" id="{1BA1B405-2C5D-41FF-98FE-6387A310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3429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2410AEB2-C17A-49EA-8C4B-FBD18278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altLang="ru-RU" sz="2400" i="1" dirty="0"/>
              <a:t>Структура собственных доходов бюджета Пешковского сельского поселения Азовского района на 2022 год 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B9949A50-B52D-4D40-8AAF-97FC0C6C5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250591"/>
              </p:ext>
            </p:extLst>
          </p:nvPr>
        </p:nvGraphicFramePr>
        <p:xfrm>
          <a:off x="508000" y="1903413"/>
          <a:ext cx="7362825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40" name="Picture 2" descr="C:\Documents and Settings\Пользователь\Рабочий стол\презентация\143.jpg">
            <a:extLst>
              <a:ext uri="{FF2B5EF4-FFF2-40B4-BE49-F238E27FC236}">
                <a16:creationId xmlns:a16="http://schemas.microsoft.com/office/drawing/2014/main" id="{FC049731-F691-4CE4-AD88-99898A08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214938"/>
            <a:ext cx="32146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3BEA26B0-7BFB-45CF-A7DA-834B65C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i="1"/>
              <a:t>Безвозмездные поступления в бюджет Пешковского сельского поселения Азовского района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1337D36B-3EBC-419E-8DAF-BA7A7D985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252056"/>
              </p:ext>
            </p:extLst>
          </p:nvPr>
        </p:nvGraphicFramePr>
        <p:xfrm>
          <a:off x="403225" y="2262188"/>
          <a:ext cx="6934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4" name="Picture 2" descr="C:\Documents and Settings\Пользователь\Рабочий стол\презентация\491318_html_47e008.jpg">
            <a:extLst>
              <a:ext uri="{FF2B5EF4-FFF2-40B4-BE49-F238E27FC236}">
                <a16:creationId xmlns:a16="http://schemas.microsoft.com/office/drawing/2014/main" id="{A1857FBC-976E-4972-92BA-959DB3E86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786313"/>
            <a:ext cx="30607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Documents and Settings\Пользователь\Рабочий стол\презентация\268.jpg">
            <a:extLst>
              <a:ext uri="{FF2B5EF4-FFF2-40B4-BE49-F238E27FC236}">
                <a16:creationId xmlns:a16="http://schemas.microsoft.com/office/drawing/2014/main" id="{9F1C81FD-C219-4E55-AB15-A7EDF4A0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857750"/>
            <a:ext cx="31432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D1445C4-C87A-4564-B7C4-C30C59C4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i="1"/>
              <a:t>Динамика расходов бюджета Пешковского сельского поселения Азовского района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89D3955A-70B3-450E-B1AE-D2F9972ED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803075"/>
              </p:ext>
            </p:extLst>
          </p:nvPr>
        </p:nvGraphicFramePr>
        <p:xfrm>
          <a:off x="3152775" y="2054225"/>
          <a:ext cx="3959225" cy="478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8" name="Picture 2" descr="C:\Documents and Settings\Пользователь\Рабочий стол\презентация\3d85e11388fc5995c6182e2bc2272745.jpg">
            <a:extLst>
              <a:ext uri="{FF2B5EF4-FFF2-40B4-BE49-F238E27FC236}">
                <a16:creationId xmlns:a16="http://schemas.microsoft.com/office/drawing/2014/main" id="{9ED6788D-BA8F-47C5-9F3C-8683342F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22860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Documents and Settings\Пользователь\Рабочий стол\презентация\80.JPG">
            <a:extLst>
              <a:ext uri="{FF2B5EF4-FFF2-40B4-BE49-F238E27FC236}">
                <a16:creationId xmlns:a16="http://schemas.microsoft.com/office/drawing/2014/main" id="{AEC6AB05-B31D-4387-B465-0BF7B1BF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14875"/>
            <a:ext cx="20351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260BA19E-9055-4996-B528-7C6CD9F7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/>
              <a:t>Динамика расходов бюджета Пешковского сельского поселения Азовского района на культуру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D255BC92-FE70-4488-A386-FEA2F1E56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57558"/>
              </p:ext>
            </p:extLst>
          </p:nvPr>
        </p:nvGraphicFramePr>
        <p:xfrm>
          <a:off x="474663" y="2413000"/>
          <a:ext cx="4872037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2" name="Picture 3" descr="C:\Documents and Settings\Пользователь\Рабочий стол\презентация\304.JPG">
            <a:extLst>
              <a:ext uri="{FF2B5EF4-FFF2-40B4-BE49-F238E27FC236}">
                <a16:creationId xmlns:a16="http://schemas.microsoft.com/office/drawing/2014/main" id="{943D9EAE-72A8-4DAD-8257-C39A1B92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714875"/>
            <a:ext cx="3143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C:\Documents and Settings\Пользователь\Рабочий стол\презентация\306.JPG">
            <a:extLst>
              <a:ext uri="{FF2B5EF4-FFF2-40B4-BE49-F238E27FC236}">
                <a16:creationId xmlns:a16="http://schemas.microsoft.com/office/drawing/2014/main" id="{934DF7E8-6E95-40F3-9E5B-7FD69454A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57438"/>
            <a:ext cx="307181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995E0502-415E-4D2D-B48C-5E044C00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393825"/>
          </a:xfrm>
        </p:spPr>
        <p:txBody>
          <a:bodyPr/>
          <a:lstStyle/>
          <a:p>
            <a:pPr algn="ctr" eaLnBrk="1" hangingPunct="1"/>
            <a:br>
              <a:rPr lang="ru-RU" altLang="ru-RU" sz="2400" i="1"/>
            </a:br>
            <a:br>
              <a:rPr lang="ru-RU" altLang="ru-RU" sz="2400" i="1"/>
            </a:br>
            <a:br>
              <a:rPr lang="ru-RU" altLang="ru-RU" sz="2400" i="1"/>
            </a:br>
            <a:r>
              <a:rPr lang="ru-RU" altLang="ru-RU" sz="2400" i="1"/>
              <a:t>Расходы бюджета Пешковского сельского поселения Азовского района на реализацию муниципальных целевых программ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7C0520F5-9829-48C6-A0ED-9A16EAAAE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083421"/>
              </p:ext>
            </p:extLst>
          </p:nvPr>
        </p:nvGraphicFramePr>
        <p:xfrm>
          <a:off x="3697288" y="2119313"/>
          <a:ext cx="4960937" cy="471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6" name="Picture 2" descr="C:\Documents and Settings\Пользователь\Рабочий стол\презентация\sap-business-one-ondemand-pricing-i13.jpg">
            <a:extLst>
              <a:ext uri="{FF2B5EF4-FFF2-40B4-BE49-F238E27FC236}">
                <a16:creationId xmlns:a16="http://schemas.microsoft.com/office/drawing/2014/main" id="{8127C355-97FC-48EC-B5F3-29175CE8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14563"/>
            <a:ext cx="26431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Documents and Settings\Пользователь\Рабочий стол\презентация\Trillion640.jpg">
            <a:extLst>
              <a:ext uri="{FF2B5EF4-FFF2-40B4-BE49-F238E27FC236}">
                <a16:creationId xmlns:a16="http://schemas.microsoft.com/office/drawing/2014/main" id="{9408CF10-035F-4661-89A4-93872E39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2000"/>
            <a:ext cx="30003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D907B486-910B-4312-B3EB-53B516A5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0" y="1571625"/>
            <a:ext cx="4143375" cy="2928938"/>
          </a:xfrm>
        </p:spPr>
        <p:txBody>
          <a:bodyPr/>
          <a:lstStyle/>
          <a:p>
            <a:pPr algn="ctr" eaLnBrk="1" hangingPunct="1"/>
            <a:r>
              <a:rPr lang="ru-RU" altLang="ru-RU" sz="5400" i="1"/>
              <a:t>Спасибо за внимание!</a:t>
            </a:r>
          </a:p>
        </p:txBody>
      </p:sp>
      <p:pic>
        <p:nvPicPr>
          <p:cNvPr id="20483" name="Picture 3" descr="C:\Documents and Settings\Пользователь\Рабочий стол\презентация\mrzdgscdgq.jpg">
            <a:extLst>
              <a:ext uri="{FF2B5EF4-FFF2-40B4-BE49-F238E27FC236}">
                <a16:creationId xmlns:a16="http://schemas.microsoft.com/office/drawing/2014/main" id="{B0CF0909-A307-419E-B375-0508339D32E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b="5154"/>
          <a:stretch>
            <a:fillRect/>
          </a:stretch>
        </p:blipFill>
        <p:spPr>
          <a:xfrm rot="1174409">
            <a:off x="876300" y="736600"/>
            <a:ext cx="4179888" cy="4516438"/>
          </a:xfrm>
          <a:noFill/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76AD5CF4-E3D2-4EED-A06A-BC41A09A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7239000" cy="1249362"/>
          </a:xfrm>
        </p:spPr>
        <p:txBody>
          <a:bodyPr/>
          <a:lstStyle/>
          <a:p>
            <a:pPr algn="ctr" eaLnBrk="1" hangingPunct="1"/>
            <a:r>
              <a:rPr lang="ru-RU" altLang="ru-RU" sz="2800" i="1"/>
              <a:t>УВАЖАЕМЫЕ ЖИТЕЛИ ПЕШКОВСКОГО СЕЛЬСКОГО ПОСЕЛЕНИЯ!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4B6C66E7-103C-4E9D-9A66-E155F3720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/>
              <a:t>     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прозрачности бюджета и бюджетного процесса разработан информационный ресурс «Бюджет для граждан». 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Как формируется доходная и расходная часть местного бюджета? Сколько тратиться из бюджета на благоустройство, социальную политику и другие отрасли? Ответы на эти вопросы содержит «Бюджет для граждан».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В электронном издании даны определения терминов, рассмотрен механизм бюджетного процесса в Пешковском сельском поселении. Ключевые параметры бюджета на 2022 год и плановый период 2023-2024 годов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Мы надеемся, что информационный ресурс «Бюджет для граждан» будет интересен для каждого жителя Пешковского сельского поселения.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56E3E4-2884-45F0-8DA2-8D1FD060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Основы формирования бюджета на 2022 и плановый период 2023-2024 годов.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2DE6360-8280-4570-87DF-CC981C207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79748"/>
              </p:ext>
            </p:extLst>
          </p:nvPr>
        </p:nvGraphicFramePr>
        <p:xfrm>
          <a:off x="285750" y="1397000"/>
          <a:ext cx="7715250" cy="22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5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Бюджетное послание Президента РФ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Прогноз социально-экономического развития Пешковского сельского поселения на 2022</a:t>
                      </a:r>
                      <a:r>
                        <a:rPr lang="ru-RU" sz="1800" baseline="0" dirty="0"/>
                        <a:t> и плановый период 2023-2024</a:t>
                      </a:r>
                      <a:r>
                        <a:rPr lang="ru-RU" sz="1800" dirty="0"/>
                        <a:t> годов.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Основные направления бюджетной и налоговой политики Пешковского сельского поселения на 2022 год </a:t>
                      </a:r>
                      <a:r>
                        <a:rPr lang="ru-RU" sz="1800" baseline="0" dirty="0"/>
                        <a:t>и плановый период 2023-2024</a:t>
                      </a:r>
                      <a:r>
                        <a:rPr lang="ru-RU" sz="1800" dirty="0"/>
                        <a:t> годов.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Муниципальные программы Пешковского сельского поселения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59" name="Picture 2" descr="C:\Documents and Settings\Пользователь\Рабочий стол\презентация\otkrytyj_bjudzhet.jpg">
            <a:extLst>
              <a:ext uri="{FF2B5EF4-FFF2-40B4-BE49-F238E27FC236}">
                <a16:creationId xmlns:a16="http://schemas.microsoft.com/office/drawing/2014/main" id="{3BED85F8-CB6D-472F-8A45-FC87FF54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29063"/>
            <a:ext cx="43576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343E1-3718-453C-B24A-7740D22D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>Проект бюджета Пешковского сельского поселения на 2022 и плановый период 2023-2024 годов направлен на решение следующих ключевых задач: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EE2F2D1-9407-4EF9-B903-98B01E93B4F2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1928813"/>
          <a:ext cx="7929563" cy="34083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527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Обеспечение устойчивости и сбалансированности бюджетной системы в целях гарантированного исполнения действующих принимаемых расходных обязательств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9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Повышение эффективности бюджетной политики, в том числе за счет роста эффективности бюджетных расходов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8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Соответствие финансовых возможностей Пешковского сельского поселения ключевым направлениям</a:t>
                      </a:r>
                      <a:r>
                        <a:rPr lang="ru-RU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9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Повышение роли бюджетной политики для поддержки экономического роста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309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Повышение прозрачности и открытости бюджетного процесса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80" name="Picture 2" descr="C:\Documents and Settings\Пользователь\Рабочий стол\презентация\byudzhet3.jpg">
            <a:extLst>
              <a:ext uri="{FF2B5EF4-FFF2-40B4-BE49-F238E27FC236}">
                <a16:creationId xmlns:a16="http://schemas.microsoft.com/office/drawing/2014/main" id="{BE461030-C4B8-4632-B063-142FC137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429250"/>
            <a:ext cx="33496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400D8-2B68-4A41-B549-5D4E84EE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Доходы бюджета</a:t>
            </a:r>
          </a:p>
        </p:txBody>
      </p:sp>
      <p:pic>
        <p:nvPicPr>
          <p:cNvPr id="8195" name="Picture 2" descr="C:\Documents and Settings\Пользователь\Рабочий стол\презентация\img7.jpg">
            <a:extLst>
              <a:ext uri="{FF2B5EF4-FFF2-40B4-BE49-F238E27FC236}">
                <a16:creationId xmlns:a16="http://schemas.microsoft.com/office/drawing/2014/main" id="{DDC33EF8-C569-4E4F-B765-D55BE3AD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928688"/>
            <a:ext cx="37195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>
            <a:extLst>
              <a:ext uri="{FF2B5EF4-FFF2-40B4-BE49-F238E27FC236}">
                <a16:creationId xmlns:a16="http://schemas.microsoft.com/office/drawing/2014/main" id="{F816D5EA-C757-48DB-B53C-D5DE5712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00125"/>
            <a:ext cx="38576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 Доходы бюджета – денежные средства, поступающие в распоряжение органов государственной власти.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Доходы бюджета любого уровня состоят из налоговых и неналоговых доходов, а также безвозмездных поступлений.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 </a:t>
            </a: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91C9F7A9-4279-4758-9962-22669E642C35}"/>
              </a:ext>
            </a:extLst>
          </p:cNvPr>
          <p:cNvSpPr/>
          <p:nvPr/>
        </p:nvSpPr>
        <p:spPr>
          <a:xfrm rot="1571811">
            <a:off x="1387475" y="3509963"/>
            <a:ext cx="642938" cy="1071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2C688630-E71C-4386-B7D1-9812027A6DF2}"/>
              </a:ext>
            </a:extLst>
          </p:cNvPr>
          <p:cNvSpPr/>
          <p:nvPr/>
        </p:nvSpPr>
        <p:spPr>
          <a:xfrm rot="19180408">
            <a:off x="3500438" y="3429000"/>
            <a:ext cx="642937" cy="1071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A7FB0C7-DED5-48D2-B0A2-DF8F4A6B400B}"/>
              </a:ext>
            </a:extLst>
          </p:cNvPr>
          <p:cNvSpPr/>
          <p:nvPr/>
        </p:nvSpPr>
        <p:spPr>
          <a:xfrm>
            <a:off x="428625" y="4714875"/>
            <a:ext cx="3500438" cy="1857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84603CB-D756-46E0-BE5E-D803ED12FF89}"/>
              </a:ext>
            </a:extLst>
          </p:cNvPr>
          <p:cNvSpPr/>
          <p:nvPr/>
        </p:nvSpPr>
        <p:spPr>
          <a:xfrm>
            <a:off x="4214813" y="4714875"/>
            <a:ext cx="3286125" cy="1785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1" name="TextBox 8">
            <a:extLst>
              <a:ext uri="{FF2B5EF4-FFF2-40B4-BE49-F238E27FC236}">
                <a16:creationId xmlns:a16="http://schemas.microsoft.com/office/drawing/2014/main" id="{7AC2424B-104D-42C8-88DF-AC519E63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714875"/>
            <a:ext cx="31432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/>
              <a:t>Неналоговые доходы: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400"/>
              <a:t>Доходы от использования государственного имущества;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400"/>
              <a:t>Доходы от платных услуг;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400"/>
              <a:t>Штрафы за нарушение законодательства о налогах и сборах;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- Иные налоговые доходы.</a:t>
            </a:r>
          </a:p>
        </p:txBody>
      </p:sp>
      <p:sp>
        <p:nvSpPr>
          <p:cNvPr id="8202" name="TextBox 10">
            <a:extLst>
              <a:ext uri="{FF2B5EF4-FFF2-40B4-BE49-F238E27FC236}">
                <a16:creationId xmlns:a16="http://schemas.microsoft.com/office/drawing/2014/main" id="{C52AE22E-65AF-44F7-887D-336086F8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857750"/>
            <a:ext cx="27860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/>
              <a:t>Безвозмездные поступления: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- Безвозмездные поступления из областного бюджета (дотации, субвенции и иные межбюджетные трансферты).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58F50-2CC6-42D4-A59F-6D8E12E9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714356"/>
            <a:ext cx="7429552" cy="114300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i="1" dirty="0"/>
            </a:br>
            <a:r>
              <a:rPr lang="ru-RU" sz="36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Основные характеристики бюджета Пешковского сельского поселения на 2022 год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29BA35E-B894-4E72-BDAB-D8EF33FD3132}"/>
              </a:ext>
            </a:extLst>
          </p:cNvPr>
          <p:cNvSpPr/>
          <p:nvPr/>
        </p:nvSpPr>
        <p:spPr>
          <a:xfrm>
            <a:off x="2643188" y="3429000"/>
            <a:ext cx="2571750" cy="21431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40268989-A0CB-4F74-9AE9-C05AECA850A0}"/>
              </a:ext>
            </a:extLst>
          </p:cNvPr>
          <p:cNvSpPr/>
          <p:nvPr/>
        </p:nvSpPr>
        <p:spPr>
          <a:xfrm rot="19293235">
            <a:off x="539750" y="1870075"/>
            <a:ext cx="2352675" cy="21367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CFAE2AAD-A65F-4E64-87F3-0086D46AACA0}"/>
              </a:ext>
            </a:extLst>
          </p:cNvPr>
          <p:cNvSpPr/>
          <p:nvPr/>
        </p:nvSpPr>
        <p:spPr>
          <a:xfrm rot="12596520">
            <a:off x="5265738" y="1825625"/>
            <a:ext cx="2289175" cy="21780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2" name="TextBox 5">
            <a:extLst>
              <a:ext uri="{FF2B5EF4-FFF2-40B4-BE49-F238E27FC236}">
                <a16:creationId xmlns:a16="http://schemas.microsoft.com/office/drawing/2014/main" id="{BE781B9C-73B0-4CB8-860E-63E202F46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500438"/>
            <a:ext cx="23574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Бюджет Пешковского сельского поселения на 2022 год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9223" name="TextBox 6">
            <a:extLst>
              <a:ext uri="{FF2B5EF4-FFF2-40B4-BE49-F238E27FC236}">
                <a16:creationId xmlns:a16="http://schemas.microsoft.com/office/drawing/2014/main" id="{0D989D03-42EB-41F7-9849-B3CC26B0D040}"/>
              </a:ext>
            </a:extLst>
          </p:cNvPr>
          <p:cNvSpPr txBox="1">
            <a:spLocks noChangeArrowheads="1"/>
          </p:cNvSpPr>
          <p:nvPr/>
        </p:nvSpPr>
        <p:spPr bwMode="auto">
          <a:xfrm rot="19439507">
            <a:off x="1039813" y="2241461"/>
            <a:ext cx="11445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Доходы  22592,5 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рублей</a:t>
            </a:r>
          </a:p>
        </p:txBody>
      </p:sp>
      <p:sp>
        <p:nvSpPr>
          <p:cNvPr id="9224" name="TextBox 7">
            <a:extLst>
              <a:ext uri="{FF2B5EF4-FFF2-40B4-BE49-F238E27FC236}">
                <a16:creationId xmlns:a16="http://schemas.microsoft.com/office/drawing/2014/main" id="{C351ADC0-20FC-4562-B5CD-BFE613C396A8}"/>
              </a:ext>
            </a:extLst>
          </p:cNvPr>
          <p:cNvSpPr txBox="1">
            <a:spLocks noChangeArrowheads="1"/>
          </p:cNvSpPr>
          <p:nvPr/>
        </p:nvSpPr>
        <p:spPr bwMode="auto">
          <a:xfrm rot="1794969">
            <a:off x="5759450" y="2505075"/>
            <a:ext cx="1114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Расходы 22592,5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рублей</a:t>
            </a: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3969E9B8-93B2-403A-B40A-6D44ED7D1985}"/>
              </a:ext>
            </a:extLst>
          </p:cNvPr>
          <p:cNvSpPr/>
          <p:nvPr/>
        </p:nvSpPr>
        <p:spPr>
          <a:xfrm rot="10800000">
            <a:off x="1214438" y="3857625"/>
            <a:ext cx="5429250" cy="285750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26" name="TextBox 9">
            <a:extLst>
              <a:ext uri="{FF2B5EF4-FFF2-40B4-BE49-F238E27FC236}">
                <a16:creationId xmlns:a16="http://schemas.microsoft.com/office/drawing/2014/main" id="{BE819661-444C-41D2-8A09-350C2D381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07218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/>
              <a:t>Бюджет сбалансирован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882D0-1F9B-40C4-B396-BA9CDEF0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9451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/>
              <a:t>Основные характеристики бюджета пешковского сельского поселения на 2023-2024 год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C31843F-E813-44C9-A2E9-2498DC2C36BB}"/>
              </a:ext>
            </a:extLst>
          </p:cNvPr>
          <p:cNvSpPr/>
          <p:nvPr/>
        </p:nvSpPr>
        <p:spPr>
          <a:xfrm>
            <a:off x="2643188" y="3357563"/>
            <a:ext cx="2571750" cy="2143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096DC3C9-B429-4D0F-AA23-2016C92D717A}"/>
              </a:ext>
            </a:extLst>
          </p:cNvPr>
          <p:cNvSpPr/>
          <p:nvPr/>
        </p:nvSpPr>
        <p:spPr>
          <a:xfrm rot="19293235">
            <a:off x="523875" y="1989138"/>
            <a:ext cx="2028825" cy="1974850"/>
          </a:xfrm>
          <a:prstGeom prst="downArrow">
            <a:avLst>
              <a:gd name="adj1" fmla="val 50000"/>
              <a:gd name="adj2" fmla="val 486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209C0A23-3B0D-418F-B9F4-6D040323EAA7}"/>
              </a:ext>
            </a:extLst>
          </p:cNvPr>
          <p:cNvSpPr/>
          <p:nvPr/>
        </p:nvSpPr>
        <p:spPr>
          <a:xfrm rot="12596520">
            <a:off x="5354638" y="1801813"/>
            <a:ext cx="2109787" cy="18684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6" name="TextBox 5">
            <a:extLst>
              <a:ext uri="{FF2B5EF4-FFF2-40B4-BE49-F238E27FC236}">
                <a16:creationId xmlns:a16="http://schemas.microsoft.com/office/drawing/2014/main" id="{2A9E7C24-411E-4F57-A921-55D79DF6B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500438"/>
            <a:ext cx="23574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Бюджет Пешковского сельского поселения на 2023-2024 год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0247" name="TextBox 6">
            <a:extLst>
              <a:ext uri="{FF2B5EF4-FFF2-40B4-BE49-F238E27FC236}">
                <a16:creationId xmlns:a16="http://schemas.microsoft.com/office/drawing/2014/main" id="{80DC1467-BEAE-4CEE-BDE3-B10CBB9EB1D3}"/>
              </a:ext>
            </a:extLst>
          </p:cNvPr>
          <p:cNvSpPr txBox="1">
            <a:spLocks noChangeArrowheads="1"/>
          </p:cNvSpPr>
          <p:nvPr/>
        </p:nvSpPr>
        <p:spPr bwMode="auto">
          <a:xfrm rot="-2160493">
            <a:off x="920750" y="2117725"/>
            <a:ext cx="1130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Доходы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На 2023 г.  21464,5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рублей</a:t>
            </a:r>
          </a:p>
        </p:txBody>
      </p:sp>
      <p:sp>
        <p:nvSpPr>
          <p:cNvPr id="10248" name="TextBox 7">
            <a:extLst>
              <a:ext uri="{FF2B5EF4-FFF2-40B4-BE49-F238E27FC236}">
                <a16:creationId xmlns:a16="http://schemas.microsoft.com/office/drawing/2014/main" id="{21EC061F-71E7-47DF-A512-88CA117314CA}"/>
              </a:ext>
            </a:extLst>
          </p:cNvPr>
          <p:cNvSpPr txBox="1">
            <a:spLocks noChangeArrowheads="1"/>
          </p:cNvSpPr>
          <p:nvPr/>
        </p:nvSpPr>
        <p:spPr bwMode="auto">
          <a:xfrm rot="1794969">
            <a:off x="5824538" y="2330450"/>
            <a:ext cx="1114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Расходы На 2023 г. 21464,5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рублей</a:t>
            </a: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49C8E232-7A48-45BD-BC48-82A0372F816B}"/>
              </a:ext>
            </a:extLst>
          </p:cNvPr>
          <p:cNvSpPr/>
          <p:nvPr/>
        </p:nvSpPr>
        <p:spPr>
          <a:xfrm rot="10800000">
            <a:off x="1214438" y="3857625"/>
            <a:ext cx="5429250" cy="285750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250" name="TextBox 9">
            <a:extLst>
              <a:ext uri="{FF2B5EF4-FFF2-40B4-BE49-F238E27FC236}">
                <a16:creationId xmlns:a16="http://schemas.microsoft.com/office/drawing/2014/main" id="{E971C360-F4D1-4E29-B703-A8EDC8A4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07218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/>
              <a:t>Бюджет сбалансирован</a:t>
            </a:r>
          </a:p>
        </p:txBody>
      </p:sp>
      <p:sp>
        <p:nvSpPr>
          <p:cNvPr id="11" name="Стрелка вправо с вырезом 10">
            <a:extLst>
              <a:ext uri="{FF2B5EF4-FFF2-40B4-BE49-F238E27FC236}">
                <a16:creationId xmlns:a16="http://schemas.microsoft.com/office/drawing/2014/main" id="{3BD5CF3F-DCD8-4FDB-9574-FA6A3B654D63}"/>
              </a:ext>
            </a:extLst>
          </p:cNvPr>
          <p:cNvSpPr/>
          <p:nvPr/>
        </p:nvSpPr>
        <p:spPr>
          <a:xfrm>
            <a:off x="142875" y="3714750"/>
            <a:ext cx="2500313" cy="1714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Доходы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На 2024 г.  20816,1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Тыс.рублей</a:t>
            </a: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485C3409-6168-41C3-8D05-E7812B6A7A7D}"/>
              </a:ext>
            </a:extLst>
          </p:cNvPr>
          <p:cNvSpPr/>
          <p:nvPr/>
        </p:nvSpPr>
        <p:spPr>
          <a:xfrm>
            <a:off x="5357813" y="3714750"/>
            <a:ext cx="2428875" cy="1857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На 2024 г.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20816,1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Тыс.рублей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4916CCE3-CCC6-4B21-8653-B441456A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i="1"/>
              <a:t>Динамика доходов бюджета Пешковского сельского поселения Азовского района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DB527641-0C48-4060-9706-4F076E926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155315"/>
              </p:ext>
            </p:extLst>
          </p:nvPr>
        </p:nvGraphicFramePr>
        <p:xfrm>
          <a:off x="503238" y="1882775"/>
          <a:ext cx="3730625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8" name="Picture 2" descr="C:\Documents and Settings\Пользователь\Рабочий стол\презентация\37.JPG">
            <a:extLst>
              <a:ext uri="{FF2B5EF4-FFF2-40B4-BE49-F238E27FC236}">
                <a16:creationId xmlns:a16="http://schemas.microsoft.com/office/drawing/2014/main" id="{FF79E9FB-38A7-466E-82F3-9B6EB403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4750"/>
            <a:ext cx="3643313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Documents and Settings\Пользователь\Рабочий стол\презентация\51.JPG">
            <a:extLst>
              <a:ext uri="{FF2B5EF4-FFF2-40B4-BE49-F238E27FC236}">
                <a16:creationId xmlns:a16="http://schemas.microsoft.com/office/drawing/2014/main" id="{D55F2348-F531-43EC-8CCA-5D374F2E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785938"/>
            <a:ext cx="3500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844023B2-6F64-4078-BE0D-94511C8A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altLang="ru-RU" sz="2400" dirty="0"/>
              <a:t>Структура собственных доходов бюджета Пешковского сельского поселения Азовского района на 2022 год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906D690E-C7B9-4097-A4EE-17A7AA43D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195534"/>
              </p:ext>
            </p:extLst>
          </p:nvPr>
        </p:nvGraphicFramePr>
        <p:xfrm>
          <a:off x="3697288" y="1552575"/>
          <a:ext cx="5033962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6" name="Picture 2" descr="C:\Documents and Settings\Пользователь\Рабочий стол\презентация\e8e440d3299661d525917bdceb117f66.jpg">
            <a:extLst>
              <a:ext uri="{FF2B5EF4-FFF2-40B4-BE49-F238E27FC236}">
                <a16:creationId xmlns:a16="http://schemas.microsoft.com/office/drawing/2014/main" id="{0BD5C338-6F86-41E2-956C-56E43A594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3143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0000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624</TotalTime>
  <Words>561</Words>
  <Application>Microsoft Office PowerPoint</Application>
  <PresentationFormat>Экран (4:3)</PresentationFormat>
  <Paragraphs>69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Constantia</vt:lpstr>
      <vt:lpstr>Times New Roman</vt:lpstr>
      <vt:lpstr>Wingdings 2</vt:lpstr>
      <vt:lpstr>Поток</vt:lpstr>
      <vt:lpstr>Администрация  Пешковского сельского поселения</vt:lpstr>
      <vt:lpstr>УВАЖАЕМЫЕ ЖИТЕЛИ ПЕШКОВСКОГО СЕЛЬСКОГО ПОСЕЛЕНИЯ!</vt:lpstr>
      <vt:lpstr>Основы формирования бюджета на 2022 и плановый период 2023-2024 годов. </vt:lpstr>
      <vt:lpstr>Проект бюджета Пешковского сельского поселения на 2022 и плановый период 2023-2024 годов направлен на решение следующих ключевых задач:</vt:lpstr>
      <vt:lpstr>Доходы бюджета</vt:lpstr>
      <vt:lpstr> Основные характеристики бюджета Пешковского сельского поселения на 2022 год</vt:lpstr>
      <vt:lpstr>Основные характеристики бюджета пешковского сельского поселения на 2023-2024 год</vt:lpstr>
      <vt:lpstr>Динамика доходов бюджета Пешковского сельского поселения Азовского района</vt:lpstr>
      <vt:lpstr>Структура собственных доходов бюджета Пешковского сельского поселения Азовского района на 2022 год</vt:lpstr>
      <vt:lpstr>Структура собственных доходов бюджета Пешковского сельского поселения Азовского района на 2022 год </vt:lpstr>
      <vt:lpstr>Безвозмездные поступления в бюджет Пешковского сельского поселения Азовского района</vt:lpstr>
      <vt:lpstr>Динамика расходов бюджета Пешковского сельского поселения Азовского района</vt:lpstr>
      <vt:lpstr>Динамика расходов бюджета Пешковского сельского поселения Азовского района на культуру</vt:lpstr>
      <vt:lpstr>   Расходы бюджета Пешковского сельского поселения Азовского района на реализацию муниципальных целевых программ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85</cp:revision>
  <dcterms:created xsi:type="dcterms:W3CDTF">2016-02-10T11:06:32Z</dcterms:created>
  <dcterms:modified xsi:type="dcterms:W3CDTF">2021-12-07T10:20:26Z</dcterms:modified>
</cp:coreProperties>
</file>