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0" r:id="rId1"/>
  </p:sldMasterIdLst>
  <p:notesMasterIdLst>
    <p:notesMasterId r:id="rId21"/>
  </p:notesMasterIdLst>
  <p:sldIdLst>
    <p:sldId id="304" r:id="rId2"/>
    <p:sldId id="297" r:id="rId3"/>
    <p:sldId id="308" r:id="rId4"/>
    <p:sldId id="307" r:id="rId5"/>
    <p:sldId id="299" r:id="rId6"/>
    <p:sldId id="260" r:id="rId7"/>
    <p:sldId id="261" r:id="rId8"/>
    <p:sldId id="262" r:id="rId9"/>
    <p:sldId id="276" r:id="rId10"/>
    <p:sldId id="303" r:id="rId11"/>
    <p:sldId id="309" r:id="rId12"/>
    <p:sldId id="264" r:id="rId13"/>
    <p:sldId id="270" r:id="rId14"/>
    <p:sldId id="282" r:id="rId15"/>
    <p:sldId id="284" r:id="rId16"/>
    <p:sldId id="306" r:id="rId17"/>
    <p:sldId id="311" r:id="rId18"/>
    <p:sldId id="312" r:id="rId19"/>
    <p:sldId id="301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977" autoAdjust="0"/>
  </p:normalViewPr>
  <p:slideViewPr>
    <p:cSldViewPr>
      <p:cViewPr varScale="1">
        <p:scale>
          <a:sx n="103" d="100"/>
          <a:sy n="103" d="100"/>
        </p:scale>
        <p:origin x="2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за 2018 год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68973945059048"/>
          <c:y val="4.270733092072420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 всего 22169,5 тыс. руб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9B08-45D6-984A-3A604CF716BA}"/>
              </c:ext>
            </c:extLst>
          </c:dPt>
          <c:dLbls>
            <c:dLbl>
              <c:idx val="0"/>
              <c:layout>
                <c:manualLayout>
                  <c:x val="-1.7420091724701158E-3"/>
                  <c:y val="-1.769322928083066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08-45D6-984A-3A604CF716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13761,2 тыс.руб.</c:v>
                </c:pt>
                <c:pt idx="1">
                  <c:v>Неналоговые доходы                           769,2 тыс.руб</c:v>
                </c:pt>
                <c:pt idx="2">
                  <c:v>Безвозмездные поступления                                                           7639,1 тыс.руб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13761.2</c:v>
                </c:pt>
                <c:pt idx="1">
                  <c:v>769.2</c:v>
                </c:pt>
                <c:pt idx="2">
                  <c:v>7639.1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08-45D6-984A-3A604CF71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41714694692328"/>
          <c:y val="0.39205689164172552"/>
          <c:w val="0.38261291294684979"/>
          <c:h val="0.3995241155487217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endPara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за 2019 год</a:t>
            </a:r>
            <a:endParaRPr lang="ru-RU" sz="16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165650024776854"/>
          <c:y val="4.0961151547761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2019 год:  Фактическое поступление  26353,0 тыс.руб.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1734-4257-8B77-89BEE077B39D}"/>
              </c:ext>
            </c:extLst>
          </c:dPt>
          <c:dLbls>
            <c:dLbl>
              <c:idx val="0"/>
              <c:layout>
                <c:manualLayout>
                  <c:x val="1.1475576787764322E-2"/>
                  <c:y val="2.5336796672515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34-4257-8B77-89BEE077B3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                             15195,6 тыс.руб.</c:v>
                </c:pt>
                <c:pt idx="1">
                  <c:v>Неналоговые доходы                          260,5 тыс.руб</c:v>
                </c:pt>
                <c:pt idx="2">
                  <c:v>Безвозмездные поступления                                                           10896,9 тыс.руб</c:v>
                </c:pt>
                <c:pt idx="3">
                  <c:v>(тыс. руб.)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15195.6</c:v>
                </c:pt>
                <c:pt idx="1">
                  <c:v>260.5</c:v>
                </c:pt>
                <c:pt idx="2">
                  <c:v>10896.9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4-4257-8B77-89BEE077B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43623856608525"/>
          <c:y val="0.41111737204237581"/>
          <c:w val="0.33412097729881862"/>
          <c:h val="0.4381332058994967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418965441742076E-2"/>
          <c:y val="4.4861391929187373E-2"/>
          <c:w val="0.64274868142305275"/>
          <c:h val="0.76156191062984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    тыс. руб 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2"/>
                <c:pt idx="0">
                  <c:v>13761.2</c:v>
                </c:pt>
                <c:pt idx="1">
                  <c:v>15195.6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1-4740-A5FE-B408966DB3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05273356702739E-3"/>
                  <c:y val="-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7D-45F1-AFB4-AE50A726EC9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658712360382323E-2"/>
                      <c:h val="5.26245640816244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A7D-45F1-AFB4-AE50A726EC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2"/>
                <c:pt idx="0">
                  <c:v>769.2</c:v>
                </c:pt>
                <c:pt idx="1">
                  <c:v>260.5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1-4740-A5FE-B408966DB3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тыс.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Лист1!$D$2:$D$4</c:f>
              <c:numCache>
                <c:formatCode>#\ ##0.0</c:formatCode>
                <c:ptCount val="2"/>
                <c:pt idx="0">
                  <c:v>7639.1</c:v>
                </c:pt>
                <c:pt idx="1">
                  <c:v>10896.9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1-4740-A5FE-B408966DB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789576"/>
        <c:axId val="377789968"/>
        <c:axId val="0"/>
      </c:bar3DChart>
      <c:catAx>
        <c:axId val="37778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789968"/>
        <c:crosses val="autoZero"/>
        <c:auto val="1"/>
        <c:lblAlgn val="ctr"/>
        <c:lblOffset val="100"/>
        <c:noMultiLvlLbl val="0"/>
      </c:catAx>
      <c:valAx>
        <c:axId val="377789968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377789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поступлений налоговых доходов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Пешковского сельского поселения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(тыс. руб.)</a:t>
            </a:r>
          </a:p>
        </c:rich>
      </c:tx>
      <c:layout>
        <c:manualLayout>
          <c:xMode val="edge"/>
          <c:yMode val="edge"/>
          <c:x val="0.1062273568519487"/>
          <c:y val="1.1009592101728113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Госпошлина</c:v>
                </c:pt>
                <c:pt idx="4">
                  <c:v>Налог на имущество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63572.6</c:v>
                </c:pt>
                <c:pt idx="1">
                  <c:v>1632.7</c:v>
                </c:pt>
                <c:pt idx="2">
                  <c:v>17836.7</c:v>
                </c:pt>
                <c:pt idx="3">
                  <c:v>9.9</c:v>
                </c:pt>
                <c:pt idx="4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6-4CC5-9035-B714F03B0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63204472312471205"/>
          <c:y val="0.24359145693490408"/>
          <c:w val="0.36008834218517488"/>
          <c:h val="0.7301289821053829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spPr>
    <a:pattFill prst="pct5">
      <a:fgClr>
        <a:schemeClr val="accent1"/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53468034935302E-2"/>
          <c:y val="0.10835732138495414"/>
          <c:w val="0.83551491313159731"/>
          <c:h val="0.527215228905124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AB-4D92-82BB-B2A98FDD4D2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AB-4D92-82BB-B2A98FDD4D2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AB-4D92-82BB-B2A98FDD4D2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AB-4D92-82BB-B2A98FDD4D2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AB-4D92-82BB-B2A98FDD4D2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AB-4D92-82BB-B2A98FDD4D28}"/>
              </c:ext>
            </c:extLst>
          </c:dPt>
          <c:dLbls>
            <c:dLbl>
              <c:idx val="0"/>
              <c:layout>
                <c:manualLayout>
                  <c:x val="-3.6830641827034112E-2"/>
                  <c:y val="-8.8923431324153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AB-4D92-82BB-B2A98FDD4D28}"/>
                </c:ext>
              </c:extLst>
            </c:dLbl>
            <c:dLbl>
              <c:idx val="1"/>
              <c:layout>
                <c:manualLayout>
                  <c:x val="-1.8310593705991533E-2"/>
                  <c:y val="-8.5503299350148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B-4D92-82BB-B2A98FDD4D28}"/>
                </c:ext>
              </c:extLst>
            </c:dLbl>
            <c:dLbl>
              <c:idx val="2"/>
              <c:layout>
                <c:manualLayout>
                  <c:x val="-3.1459233981629448E-2"/>
                  <c:y val="-6.49825075061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AB-4D92-82BB-B2A98FDD4D28}"/>
                </c:ext>
              </c:extLst>
            </c:dLbl>
            <c:dLbl>
              <c:idx val="3"/>
              <c:layout>
                <c:manualLayout>
                  <c:x val="-3.7271394898140985E-2"/>
                  <c:y val="-7.5242903428130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AB-4D92-82BB-B2A98FDD4D28}"/>
                </c:ext>
              </c:extLst>
            </c:dLbl>
            <c:dLbl>
              <c:idx val="4"/>
              <c:layout>
                <c:manualLayout>
                  <c:x val="-3.6585007887818898E-2"/>
                  <c:y val="-8.2083167376142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AB-4D92-82BB-B2A98FDD4D28}"/>
                </c:ext>
              </c:extLst>
            </c:dLbl>
            <c:dLbl>
              <c:idx val="5"/>
              <c:layout>
                <c:manualLayout>
                  <c:x val="-4.1299040605485955E-2"/>
                  <c:y val="-6.49825075061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AB-4D92-82BB-B2A98FDD4D28}"/>
                </c:ext>
              </c:extLst>
            </c:dLbl>
            <c:dLbl>
              <c:idx val="6"/>
              <c:layout>
                <c:manualLayout>
                  <c:x val="-3.2882522809597178E-2"/>
                  <c:y val="-5.8142243558100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3-410A-B55B-BAB5335CA773}"/>
                </c:ext>
              </c:extLst>
            </c:dLbl>
            <c:dLbl>
              <c:idx val="7"/>
              <c:layout>
                <c:manualLayout>
                  <c:x val="-3.0660895236157861E-2"/>
                  <c:y val="-7.866303540213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427829699566595E-2"/>
                      <c:h val="0.1046902397243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3A3-410A-B55B-BAB5335CA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ШТРАФЫ, САНКЦИИ, ВОЗМЕЩЕНИЕ УЩЕРБА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ИСПОЛЬЗОВАНИЯ ИМУЩЕСТВА, НАХОДЯЩЕГОСЯ В ГОСУДАРСТВЕННОЙ И МУНИЦИПАЛЬНОЙ СОБСТВЕННОСТИ</c:v>
                </c:pt>
                <c:pt idx="4">
                  <c:v>Единый сельхозналог</c:v>
                </c:pt>
                <c:pt idx="5">
                  <c:v>Земельный налог</c:v>
                </c:pt>
                <c:pt idx="6">
                  <c:v>Налог на имущество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3526.6</c:v>
                </c:pt>
                <c:pt idx="1">
                  <c:v>6.2</c:v>
                </c:pt>
                <c:pt idx="2">
                  <c:v>58.4</c:v>
                </c:pt>
                <c:pt idx="3">
                  <c:v>195.9</c:v>
                </c:pt>
                <c:pt idx="4">
                  <c:v>3139.4</c:v>
                </c:pt>
                <c:pt idx="5">
                  <c:v>7647.5</c:v>
                </c:pt>
                <c:pt idx="6">
                  <c:v>812.6</c:v>
                </c:pt>
                <c:pt idx="7">
                  <c:v>69.400000000000006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AB-4D92-82BB-B2A98FDD4D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31922184"/>
        <c:axId val="531922512"/>
      </c:lineChart>
      <c:catAx>
        <c:axId val="53192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922512"/>
        <c:crosses val="autoZero"/>
        <c:auto val="1"/>
        <c:lblAlgn val="ctr"/>
        <c:lblOffset val="100"/>
        <c:noMultiLvlLbl val="0"/>
      </c:catAx>
      <c:valAx>
        <c:axId val="53192251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9221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819481519098E-2"/>
          <c:y val="6.734475490377613E-2"/>
          <c:w val="0.96249603397420291"/>
          <c:h val="0.64907062795491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92258926084633E-3"/>
                  <c:y val="-2.170882857983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73-45C1-9206-7FABDA41BEC1}"/>
                </c:ext>
              </c:extLst>
            </c:dLbl>
            <c:dLbl>
              <c:idx val="1"/>
              <c:layout>
                <c:manualLayout>
                  <c:x val="-3.5138071408677002E-2"/>
                  <c:y val="-2.4120920644260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3-45C1-9206-7FABDA41BEC1}"/>
                </c:ext>
              </c:extLst>
            </c:dLbl>
            <c:dLbl>
              <c:idx val="2"/>
              <c:layout>
                <c:manualLayout>
                  <c:x val="-3.8066244026066752E-2"/>
                  <c:y val="-2.4120920644260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73-45C1-9206-7FABDA41BEC1}"/>
                </c:ext>
              </c:extLst>
            </c:dLbl>
            <c:dLbl>
              <c:idx val="3"/>
              <c:layout>
                <c:manualLayout>
                  <c:x val="1.4924392785186031E-2"/>
                  <c:y val="-2.163378451776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3-45C1-9206-7FABDA41BE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5469.7</c:v>
                </c:pt>
                <c:pt idx="1">
                  <c:v>192.9</c:v>
                </c:pt>
                <c:pt idx="2">
                  <c:v>1976.5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3-45C1-9206-7FABDA41BE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8172617389747E-2"/>
                  <c:y val="-1.447255238655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73-45C1-9206-7FABDA41BEC1}"/>
                </c:ext>
              </c:extLst>
            </c:dLbl>
            <c:dLbl>
              <c:idx val="1"/>
              <c:layout>
                <c:manualLayout>
                  <c:x val="-7.320431543474378E-3"/>
                  <c:y val="-3.135719683753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3-45C1-9206-7FABDA41BEC1}"/>
                </c:ext>
              </c:extLst>
            </c:dLbl>
            <c:dLbl>
              <c:idx val="2"/>
              <c:layout>
                <c:manualLayout>
                  <c:x val="3.2982196172397261E-2"/>
                  <c:y val="-1.952155778987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73-45C1-9206-7FABDA41BEC1}"/>
                </c:ext>
              </c:extLst>
            </c:dLbl>
            <c:dLbl>
              <c:idx val="3"/>
              <c:layout>
                <c:manualLayout>
                  <c:x val="4.6850761878235912E-2"/>
                  <c:y val="-1.929673651540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73-45C1-9206-7FABDA41BE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9495</c:v>
                </c:pt>
                <c:pt idx="1">
                  <c:v>208.4</c:v>
                </c:pt>
                <c:pt idx="2">
                  <c:v>1193.5999999999999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73-45C1-9206-7FABDA41B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7791144"/>
        <c:axId val="377066040"/>
        <c:axId val="0"/>
      </c:bar3DChart>
      <c:catAx>
        <c:axId val="377791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066040"/>
        <c:crosses val="autoZero"/>
        <c:auto val="1"/>
        <c:lblAlgn val="ctr"/>
        <c:lblOffset val="100"/>
        <c:noMultiLvlLbl val="0"/>
      </c:catAx>
      <c:valAx>
        <c:axId val="377066040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377791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62705345051747"/>
          <c:y val="0.19440297528669653"/>
          <c:w val="0.1508394712899768"/>
          <c:h val="0.26335461183325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расходов бюджета за 2019 год </a:t>
            </a:r>
          </a:p>
          <a:p>
            <a:pPr>
              <a:defRPr/>
            </a:pPr>
            <a:r>
              <a:rPr lang="ru-RU" dirty="0"/>
              <a:t>                                                           (тыс. руб.)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4575974570318901E-3"/>
                  <c:y val="-1.7636929230085585E-2"/>
                </c:manualLayout>
              </c:layout>
              <c:tx>
                <c:rich>
                  <a:bodyPr/>
                  <a:lstStyle/>
                  <a:p>
                    <a:fld id="{81352FBA-F5CC-4ACF-9A95-88B4B8A0E938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59E-43CE-B3CD-E6FBB9E8E1C6}"/>
                </c:ext>
              </c:extLst>
            </c:dLbl>
            <c:dLbl>
              <c:idx val="1"/>
              <c:layout>
                <c:manualLayout>
                  <c:x val="-1.4575974570318632E-3"/>
                  <c:y val="-3.7478474613931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9E-43CE-B3CD-E6FBB9E8E1C6}"/>
                </c:ext>
              </c:extLst>
            </c:dLbl>
            <c:dLbl>
              <c:idx val="2"/>
              <c:layout>
                <c:manualLayout>
                  <c:x val="-2.9151949140637803E-3"/>
                  <c:y val="-2.866000999888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9E-43CE-B3CD-E6FBB9E8E1C6}"/>
                </c:ext>
              </c:extLst>
            </c:dLbl>
            <c:dLbl>
              <c:idx val="3"/>
              <c:layout>
                <c:manualLayout>
                  <c:x val="2.9151949140637265E-3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9E-43CE-B3CD-E6FBB9E8E1C6}"/>
                </c:ext>
              </c:extLst>
            </c:dLbl>
            <c:dLbl>
              <c:idx val="4"/>
              <c:layout>
                <c:manualLayout>
                  <c:x val="1.4575974570318632E-3"/>
                  <c:y val="-2.425077769136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9E-43CE-B3CD-E6FBB9E8E1C6}"/>
                </c:ext>
              </c:extLst>
            </c:dLbl>
            <c:dLbl>
              <c:idx val="5"/>
              <c:layout>
                <c:manualLayout>
                  <c:x val="0"/>
                  <c:y val="-4.1887706921453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59E-43CE-B3CD-E6FBB9E8E1C6}"/>
                </c:ext>
              </c:extLst>
            </c:dLbl>
            <c:dLbl>
              <c:idx val="6"/>
              <c:layout>
                <c:manualLayout>
                  <c:x val="-2.9151949140638336E-3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9E-43CE-B3CD-E6FBB9E8E1C6}"/>
                </c:ext>
              </c:extLst>
            </c:dLbl>
            <c:dLbl>
              <c:idx val="7"/>
              <c:layout>
                <c:manualLayout>
                  <c:x val="-7.2879872851594231E-3"/>
                  <c:y val="-3.7478474613931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9E-43CE-B3CD-E6FBB9E8E1C6}"/>
                </c:ext>
              </c:extLst>
            </c:dLbl>
            <c:dLbl>
              <c:idx val="8"/>
              <c:layout>
                <c:manualLayout>
                  <c:x val="-4.3727923710954828E-3"/>
                  <c:y val="-4.1887706921453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9E-43CE-B3CD-E6FBB9E8E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9928.6</c:v>
                </c:pt>
                <c:pt idx="1">
                  <c:v>208.2</c:v>
                </c:pt>
                <c:pt idx="2">
                  <c:v>53.2</c:v>
                </c:pt>
                <c:pt idx="3">
                  <c:v>1014.6</c:v>
                </c:pt>
                <c:pt idx="4">
                  <c:v>5147.1000000000004</c:v>
                </c:pt>
                <c:pt idx="5">
                  <c:v>4590.3</c:v>
                </c:pt>
                <c:pt idx="6">
                  <c:v>52.6</c:v>
                </c:pt>
                <c:pt idx="7">
                  <c:v>20</c:v>
                </c:pt>
                <c:pt idx="8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E-43CE-B3CD-E6FBB9E8E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33324288"/>
        <c:axId val="433320680"/>
        <c:axId val="0"/>
      </c:bar3DChart>
      <c:catAx>
        <c:axId val="4333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320680"/>
        <c:crosses val="autoZero"/>
        <c:auto val="1"/>
        <c:lblAlgn val="ctr"/>
        <c:lblOffset val="100"/>
        <c:noMultiLvlLbl val="0"/>
      </c:catAx>
      <c:valAx>
        <c:axId val="43332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3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11961275509386E-4"/>
          <c:y val="0"/>
          <c:w val="0.6857255375168065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A2-4C8E-A04C-851B8145AB1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2-4C8E-A04C-851B8145AB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20658.599999999999</c:v>
                </c:pt>
                <c:pt idx="1">
                  <c:v>387.5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2-4C8E-A04C-851B8145A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FF9C4-7284-4C08-9B4B-D8D506196B9B}" type="doc">
      <dgm:prSet loTypeId="urn:microsoft.com/office/officeart/2005/8/layout/target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5F7A03-CA3C-4741-BEE0-B8E29422AFFC}" type="pres">
      <dgm:prSet presAssocID="{E72FF9C4-7284-4C08-9B4B-D8D506196B9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19C87CE0-E026-4DD2-AA47-6949FD25D059}" type="presOf" srcId="{E72FF9C4-7284-4C08-9B4B-D8D506196B9B}" destId="{AC5F7A03-CA3C-4741-BEE0-B8E29422AFFC}" srcOrd="0" destOrd="0" presId="urn:microsoft.com/office/officeart/2005/8/layout/target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0.64399</cdr:x>
      <cdr:y>0.22774</cdr:y>
    </cdr:from>
    <cdr:to>
      <cdr:x>0.98305</cdr:x>
      <cdr:y>0.42081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5352" y="1104233"/>
          <a:ext cx="1440174" cy="936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0.61008</cdr:x>
      <cdr:y>0.27229</cdr:y>
    </cdr:from>
    <cdr:to>
      <cdr:x>0.95663</cdr:x>
      <cdr:y>0.42081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1336" y="1320241"/>
          <a:ext cx="1471970" cy="72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Доходы всего 22169,5 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0.64366</cdr:x>
      <cdr:y>0.24211</cdr:y>
    </cdr:from>
    <cdr:to>
      <cdr:x>0.95141</cdr:x>
      <cdr:y>0.36189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1475" y="1164373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0.72464</cdr:x>
      <cdr:y>0.28703</cdr:y>
    </cdr:from>
    <cdr:to>
      <cdr:x>1</cdr:x>
      <cdr:y>0.37686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1515" y="1380397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0.64366</cdr:x>
      <cdr:y>0.21216</cdr:y>
    </cdr:from>
    <cdr:to>
      <cdr:x>0.90282</cdr:x>
      <cdr:y>0.302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61475" y="1020357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0.52745</cdr:x>
      <cdr:y>0.28448</cdr:y>
    </cdr:from>
    <cdr:to>
      <cdr:x>0.95081</cdr:x>
      <cdr:y>0.40426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44853" y="1368156"/>
          <a:ext cx="1882117" cy="576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Доходы всего</a:t>
          </a:r>
        </a:p>
        <a:p xmlns:a="http://schemas.openxmlformats.org/drawingml/2006/main">
          <a:r>
            <a:rPr lang="ru-RU" sz="1400" b="1" dirty="0"/>
            <a:t> </a:t>
          </a:r>
          <a:r>
            <a:rPr lang="ru-RU" sz="1400" b="1" dirty="0">
              <a:solidFill>
                <a:schemeClr val="tx1"/>
              </a:solidFill>
            </a:rPr>
            <a:t>26353,0 тыс</a:t>
          </a:r>
          <a:r>
            <a:rPr lang="ru-RU" sz="1400" b="1" dirty="0"/>
            <a:t>. руб.</a:t>
          </a:r>
        </a:p>
        <a:p xmlns:a="http://schemas.openxmlformats.org/drawingml/2006/main">
          <a:r>
            <a:rPr lang="ru-RU" sz="1400" dirty="0"/>
            <a:t>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0.01868</cdr:x>
      <cdr:y>0.47409</cdr:y>
    </cdr:from>
    <cdr:to>
      <cdr:x>0.3298</cdr:x>
      <cdr:y>0.67617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541" y="1945758"/>
          <a:ext cx="1807535" cy="829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0.68414</cdr:x>
      <cdr:y>0.62175</cdr:y>
    </cdr:from>
    <cdr:to>
      <cdr:x>0.83387</cdr:x>
      <cdr:y>0.88687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3063" y="2016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0.7188</cdr:x>
      <cdr:y>0.65293</cdr:y>
    </cdr:from>
    <cdr:to>
      <cdr:x>0.95473</cdr:x>
      <cdr:y>0.78299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17883" y="2424547"/>
          <a:ext cx="2073707" cy="48295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0.51216</cdr:x>
      <cdr:y>0.80539</cdr:y>
    </cdr:from>
    <cdr:to>
      <cdr:x>0.7701</cdr:x>
      <cdr:y>0.94895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01631" y="3444395"/>
          <a:ext cx="2267121" cy="613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0.7682</cdr:x>
      <cdr:y>0.29134</cdr:y>
    </cdr:from>
    <cdr:to>
      <cdr:x>0.99989</cdr:x>
      <cdr:y>0.50512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696744" y="1245968"/>
          <a:ext cx="2019791" cy="914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0.24578</cdr:x>
      <cdr:y>0.79136</cdr:y>
    </cdr:from>
    <cdr:to>
      <cdr:x>0.50794</cdr:x>
      <cdr:y>0.94729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160240" y="3384376"/>
          <a:ext cx="2304257" cy="666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0.02458</cdr:x>
      <cdr:y>0.15154</cdr:y>
    </cdr:from>
    <cdr:to>
      <cdr:x>0.27516</cdr:x>
      <cdr:y>0.33168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16024" y="648072"/>
          <a:ext cx="2202474" cy="770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900" dirty="0"/>
        </a:p>
      </cdr:txBody>
    </cdr:sp>
  </cdr:relSizeAnchor>
  <cdr:relSizeAnchor xmlns:cdr="http://schemas.openxmlformats.org/drawingml/2006/chartDrawing">
    <cdr:from>
      <cdr:x>0.02609</cdr:x>
      <cdr:y>0.11534</cdr:y>
    </cdr:from>
    <cdr:to>
      <cdr:x>0.22944</cdr:x>
      <cdr:y>0.30673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51059" y="239058"/>
          <a:ext cx="1177409" cy="39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0.05528</cdr:x>
      <cdr:y>0.54663</cdr:y>
    </cdr:from>
    <cdr:to>
      <cdr:x>0.26209</cdr:x>
      <cdr:y>0.68394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321192" y="2243470"/>
          <a:ext cx="1201479" cy="56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0.66081</cdr:x>
      <cdr:y>0.05827</cdr:y>
    </cdr:from>
    <cdr:to>
      <cdr:x>0.98333</cdr:x>
      <cdr:y>0.20205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5808191" y="249202"/>
          <a:ext cx="2834790" cy="614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r">
              <a:defRPr sz="1200"/>
            </a:lvl1pPr>
          </a:lstStyle>
          <a:p>
            <a:fld id="{4F1BAC4F-8F55-46BC-9D5E-A4F440E99AE0}" type="datetimeFigureOut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5" rIns="91531" bIns="4576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531" tIns="45765" rIns="91531" bIns="457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r">
              <a:defRPr sz="1200"/>
            </a:lvl1pPr>
          </a:lstStyle>
          <a:p>
            <a:fld id="{2A8D0319-B2F0-41E8-90FB-A04204FE3A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9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03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0D7B7-3C6D-4755-8BAD-CB668B93B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6D1B48-F712-4531-8E21-8CE3E0AE8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D148A-22A9-40D2-905B-7B3D101C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FDC1-098A-4D48-8EAA-1782AF9A2C14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2AAE2-ADA7-442F-A236-C642FC26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79BE9-A733-4383-85FA-7693D17D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3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E2CE5-DFBD-46C9-A20B-A8C48FA3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FA91B-24F8-42E8-83F0-B3C255324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A1E72-2921-44B3-977F-92833D54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E92A-E2EB-4A5C-92BA-39CD039E1F86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F712D-6DE1-4537-B643-31EF5FF2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7DC95-5A9E-4D96-9EDB-E0F7B11C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D676D4-6FC3-4D5C-BD84-55178232D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B1002B-917E-44EA-9748-208931D4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32051-B9E9-4B68-9F23-38CE15F0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18E-4234-44C9-8786-63EDA39A216B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53A2E-55C4-44D2-A692-74C1432A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B3D63-D13F-4D89-AEA8-E30307B6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94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91D31-48E6-40E5-A3C6-2C6C74AF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97C9F-8264-4BFE-899E-4E7208E7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23C79-7785-4B94-AFC4-CDB98B06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A074-DEAC-45A0-977E-A494381F2B06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75078-AB6F-4D54-83FD-C88C5634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C08FD-E22A-49DD-A431-60C1F5BF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3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0109-1111-460C-A019-94E6B438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0532CC-C3E5-48DE-9233-ABD8D7AF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81396-1BB5-4ED0-A700-F084D140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CEE8-A569-4D39-A3F2-4B28740AE550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368A7-0CFB-430A-9041-1356307C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C8654-EDC9-4E52-8E4D-515554E3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5CA85-8A17-4499-9CBF-5AB403D9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D143F-D0EF-49DC-907B-0D912608F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4A326-420E-45A4-AA04-1330D731D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53B9FA-E401-412D-9BE8-3E1B5450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57C4-0643-464A-A345-4C29E2AFD9BE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02C39D-B19C-47CB-B7E3-7D795DC8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AEA4BA-5DE3-4D14-8070-5772CF1A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1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AF629-D30F-4848-B70D-05C9B8BE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38C4C-F995-4604-AC0E-271E901C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F684C7-28FD-4737-B057-D1E4C29E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1BD60A-C667-4002-867F-D317CC62D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80732-F730-49CC-83AA-C312ED98A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F0D7BF-675D-4DCA-B6DB-AB525485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52EA-4CF1-4811-A025-62F3DF1603EF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00E7D6-F60F-4031-A0F7-35C8756D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A8D92E-4062-4BAB-9FAB-072BCC8A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1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B705D-0220-437D-BF57-BF79E123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BBF64F-F261-417C-A65A-95B2E5CB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8710-57DB-44F4-9D06-4407B693909F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0E769-1388-4D7F-82FB-290F206F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C499B2-A267-46B2-A09A-4A765EB1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9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D61302-C22D-444E-8D4F-7CDA5CB3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2F0-18FD-4EA5-A879-BD56D5AB5DC0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6130B0-773D-4AF2-B222-935808B3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00A342-3D6B-4C7A-9BDA-A2E6C5A9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30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5DAB0-6F6C-424C-9497-61167CF3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295BE7-B4BC-47BA-AF17-4323A1BA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485BB5-8C8F-47A3-BA5A-F3CA8FE01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31A61-42CC-4755-B4E4-96E23D93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1B12-7543-43A7-A935-0A4D88329192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A516B7-ADA1-4DBD-A267-3F607588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39D367-77EC-45C7-A2F8-A60DFCA4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0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091F-3BCF-4480-B1F9-44C8BA6D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27E35F-495D-40B8-A003-B43D824A6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C7121-4D08-420F-AB9D-92264338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A5820-60CA-4840-8A40-27BA4850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9ED1-6857-4700-8FFA-E492F4EA5C94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BDD04-3DBA-4C5A-9B99-EEE90406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4557FC-F361-49B1-A1D4-2470E107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2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C0E78-0BA2-4739-80F9-E914C224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6D9141-71B9-4DA2-AAA4-2117CE6D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1A457-4E03-4EAC-8130-1308025F2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56CF-CF40-4509-BFD6-4EB21C0AC182}" type="datetime1">
              <a:rPr lang="ru-RU" smtClean="0"/>
              <a:pPr/>
              <a:t>28.07.2021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81AD8-5E3D-45F5-B42A-4A633D61E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A4981-465D-47C6-B3A6-C7F9145B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488832" cy="453650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Собрания  депутатов </a:t>
            </a:r>
          </a:p>
          <a:p>
            <a:pPr marL="0" indent="0" algn="ctr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Пешковского сельского поселения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отчета об исполнении бюджета 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Пешковского сельского поселения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Азовского района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год»</a:t>
            </a:r>
            <a:endParaRPr lang="en-US" sz="5100" dirty="0"/>
          </a:p>
          <a:p>
            <a:pPr marL="0" indent="0" algn="ctr">
              <a:buNone/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7" name="Picture 3" descr="image37"/>
          <p:cNvPicPr>
            <a:picLocks noChangeAspect="1" noChangeArrowheads="1"/>
          </p:cNvPicPr>
          <p:nvPr/>
        </p:nvPicPr>
        <p:blipFill>
          <a:blip r:embed="rId2" cstate="print"/>
          <a:srcRect l="5263" b="10611"/>
          <a:stretch>
            <a:fillRect/>
          </a:stretch>
        </p:blipFill>
        <p:spPr bwMode="auto">
          <a:xfrm>
            <a:off x="1475656" y="4653136"/>
            <a:ext cx="5760640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48230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бюджетов других уровней 2018- 2019 гг.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915085"/>
              </p:ext>
            </p:extLst>
          </p:nvPr>
        </p:nvGraphicFramePr>
        <p:xfrm>
          <a:off x="323528" y="1412776"/>
          <a:ext cx="79928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1916832"/>
            <a:ext cx="21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ru-RU" dirty="0"/>
              <a:t>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12034056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           </a:t>
            </a:r>
            <a:r>
              <a:rPr lang="ru-RU" sz="2800" b="1" dirty="0">
                <a:solidFill>
                  <a:srgbClr val="7030A0"/>
                </a:solidFill>
              </a:rPr>
              <a:t>БЕЗВОЗМЕЗДНЫЕ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ПОСТУПЛЕНИЯ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Бюджета Пешковского сельского поселения</a:t>
            </a:r>
          </a:p>
          <a:p>
            <a:pPr algn="ctr">
              <a:buNone/>
            </a:pPr>
            <a:r>
              <a:rPr lang="ru-RU" b="1" dirty="0">
                <a:solidFill>
                  <a:schemeClr val="tx1"/>
                </a:solidFill>
              </a:rPr>
              <a:t>Доходы бюджета муниципального образования от безвозмездных поступлений состоят из следующих поступлений:</a:t>
            </a:r>
          </a:p>
          <a:p>
            <a:r>
              <a:rPr lang="ru-RU" b="1" dirty="0"/>
              <a:t>субвенций (на осуществление первичного воинского учета, на определение перечня должностных лиц, уполномоченных составлять протоколы об административных правонарушениях)</a:t>
            </a:r>
          </a:p>
          <a:p>
            <a:r>
              <a:rPr lang="ru-RU" b="1" dirty="0"/>
              <a:t>дотации бюджетам сельских поселений на выравнивание бюджетной обеспеченности;</a:t>
            </a:r>
          </a:p>
          <a:p>
            <a:r>
              <a:rPr lang="ru-RU" b="1" dirty="0"/>
              <a:t>иных межбюджетных трансфертов (из областного бюджета и бюджета Азовского района)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098" name="Picture 2" descr="imag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4825565"/>
            <a:ext cx="7704856" cy="175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648"/>
            <a:ext cx="8229600" cy="78706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РАСХОДЫ БЮДЖЕТА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1" cy="561662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являющими средствами финансирования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 </a:t>
            </a:r>
            <a:r>
              <a:rPr lang="ru-RU" sz="2400" b="1" dirty="0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31" y="4797152"/>
            <a:ext cx="3298825" cy="1656184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38220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73616" cy="79208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Исполнение бюджета Пешковского сельского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поселения по расходам за 2019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690380"/>
              </p:ext>
            </p:extLst>
          </p:nvPr>
        </p:nvGraphicFramePr>
        <p:xfrm>
          <a:off x="251520" y="1363350"/>
          <a:ext cx="8622704" cy="521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0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10319,8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9928,6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0200 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Национальная безопасность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0400 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Жилищно-Коммунальное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5162,8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5147,1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0800 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4590,3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4590,3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858084"/>
                  </a:ext>
                </a:extLst>
              </a:tr>
              <a:tr h="362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бюджету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22691,7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21046,1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7085088" y="1030364"/>
            <a:ext cx="1145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58955587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76707"/>
              </p:ext>
            </p:extLst>
          </p:nvPr>
        </p:nvGraphicFramePr>
        <p:xfrm>
          <a:off x="323528" y="77827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44701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8" y="260648"/>
            <a:ext cx="8235538" cy="1152128"/>
          </a:xfrm>
        </p:spPr>
        <p:txBody>
          <a:bodyPr>
            <a:normAutofit fontScale="90000"/>
          </a:bodyPr>
          <a:lstStyle/>
          <a:p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</a:t>
            </a:r>
            <a:r>
              <a:rPr lang="ru-RU" sz="2700" b="1" i="1" dirty="0"/>
              <a:t>Структура исполнения расходов бюджета </a:t>
            </a:r>
            <a:br>
              <a:rPr lang="ru-RU" sz="2700" b="1" i="1" dirty="0"/>
            </a:br>
            <a:r>
              <a:rPr lang="ru-RU" sz="2700" b="1" i="1" dirty="0"/>
              <a:t>Пешковского сельского поселения по программным и непрограммным расходам в 2019 году</a:t>
            </a:r>
            <a:br>
              <a:rPr lang="ru-RU" sz="1800" b="1" i="1" dirty="0"/>
            </a:br>
            <a:endParaRPr lang="ru-RU" sz="1800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37321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i="1" dirty="0"/>
              <a:t>     Исполнение бюджета Пешковского сельского поселения за 2019 год</a:t>
            </a:r>
          </a:p>
          <a:p>
            <a:r>
              <a:rPr lang="ru-RU" dirty="0"/>
              <a:t>по расходам бюджета Пешковского сельского поселения осуществлялась путем реализации </a:t>
            </a:r>
            <a:r>
              <a:rPr lang="ru-RU" b="1" dirty="0"/>
              <a:t>15 муниципальных программ </a:t>
            </a:r>
            <a:r>
              <a:rPr lang="ru-RU" dirty="0"/>
              <a:t>и непрограммных расходов муниципального образования.</a:t>
            </a:r>
          </a:p>
          <a:p>
            <a:r>
              <a:rPr lang="ru-RU" dirty="0"/>
              <a:t>Муниципальные программы сформированы по основным направлениям деятельности муниципального образования с целью реализации полномочий, установленных статьей 14 Федерального закона от 06.10.2003 года №131-ФЗ «Об общих принципах организации местного самоуправления в Российской Федерации»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16591429"/>
              </p:ext>
            </p:extLst>
          </p:nvPr>
        </p:nvGraphicFramePr>
        <p:xfrm>
          <a:off x="1611762" y="1703901"/>
          <a:ext cx="6696744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80112" y="119675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( тыс.руб.)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47831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116763" cy="720080"/>
          </a:xfrm>
        </p:spPr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br>
              <a:rPr lang="ru-RU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расходов бюджета Пешковского сельского поселения  в программном формате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( тыс. руб.)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24536"/>
          </a:xfrm>
        </p:spPr>
        <p:txBody>
          <a:bodyPr/>
          <a:lstStyle/>
          <a:p>
            <a:pPr lvl="8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57566"/>
              </p:ext>
            </p:extLst>
          </p:nvPr>
        </p:nvGraphicFramePr>
        <p:xfrm>
          <a:off x="249453" y="858766"/>
          <a:ext cx="8607531" cy="574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24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1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 в Пешковском сельском поселении"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2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"Участие в предупреждении и ликвидации последствий чрезвычайных ситуаций в границах Пешковского сельского поселения и обеспечение пожарной безопасности"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3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"Обеспечение общественного порядка и противодействие преступности в Пешковском сельском поселении"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4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"Развитие транспортной системы Пешковского сельского поселения"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5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"Обеспечение качественными жилищно-коммунальными услугами населения Пешковского сельского поселения"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6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6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"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Ресурсо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-энергосбережение и повышение энергетической эффективности Пешковского сельского поселения"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Содержимое 9"/>
          <p:cNvSpPr txBox="1">
            <a:spLocks/>
          </p:cNvSpPr>
          <p:nvPr/>
        </p:nvSpPr>
        <p:spPr>
          <a:xfrm>
            <a:off x="0" y="764704"/>
            <a:ext cx="8856984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5756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93450"/>
            <a:ext cx="8116763" cy="859286"/>
          </a:xfrm>
        </p:spPr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r>
              <a:rPr lang="ru-RU" dirty="0"/>
              <a:t>Продолжение</a:t>
            </a:r>
            <a:br>
              <a:rPr lang="ru-RU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бюджета Пешковского сельского поселения в программном формате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39248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27357"/>
              </p:ext>
            </p:extLst>
          </p:nvPr>
        </p:nvGraphicFramePr>
        <p:xfrm>
          <a:off x="251521" y="1052736"/>
          <a:ext cx="8605462" cy="550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57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7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«Развитие сетей наружного освещения Пешковского сельского поселения»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3328,4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8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«Озеленение территории Пешковского сельского поселения»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9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«Благоустройство территории Пешковского сельского поселения»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10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культуры Пешковского сельского поселения"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11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Пешковского сельского поселения"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</a:rPr>
                        <a:t>12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"Охрана окружающей среды и рациональное природопользование Пешковского сельского поселения"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Муниципальная программа «Управление муниципальными финансами и создание условий для эффективного управления муниципальными финансами»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6725742"/>
                  </a:ext>
                </a:extLst>
              </a:tr>
              <a:tr h="422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Муниципальная программа "Доступная среда на территории Пешковского сельского поселения"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47,0%%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3353809"/>
                  </a:ext>
                </a:extLst>
              </a:tr>
              <a:tr h="307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Муниципальная программа "Социальная поддержка граждан"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1199848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                                                            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22285,0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Содержимое 9"/>
          <p:cNvSpPr txBox="1">
            <a:spLocks/>
          </p:cNvSpPr>
          <p:nvPr/>
        </p:nvSpPr>
        <p:spPr>
          <a:xfrm>
            <a:off x="0" y="881336"/>
            <a:ext cx="8856984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5756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7776864" cy="56467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    </a:t>
            </a:r>
            <a:br>
              <a:rPr lang="ru-RU" dirty="0"/>
            </a:br>
            <a:r>
              <a:rPr lang="ru-RU" sz="3600" b="1" dirty="0"/>
              <a:t>Исполнение непрограммных расходов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6912768" cy="3888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000" dirty="0"/>
              <a:t>В рамках непрограммных расходов планировались и осуществлялись расходы:</a:t>
            </a:r>
          </a:p>
          <a:p>
            <a:pPr>
              <a:buFontTx/>
              <a:buChar char="-"/>
            </a:pPr>
            <a:r>
              <a:rPr lang="ru-RU" sz="2000" dirty="0"/>
              <a:t>на обеспечение функций органов местного самоуправления;</a:t>
            </a:r>
          </a:p>
          <a:p>
            <a:pPr>
              <a:buFontTx/>
              <a:buChar char="-"/>
            </a:pPr>
            <a:r>
              <a:rPr lang="ru-RU" sz="2000" dirty="0"/>
              <a:t>на мероприятия, направленные на владение, пользование и распоряжение имуществом, находящимся в муниципальной собственности сельского поселения;</a:t>
            </a:r>
          </a:p>
          <a:p>
            <a:pPr>
              <a:buFontTx/>
              <a:buChar char="-"/>
            </a:pPr>
            <a:r>
              <a:rPr lang="ru-RU" sz="2000" dirty="0"/>
              <a:t>на организацию первичного воинского учета на территории поселения;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88CE9A-7218-4541-B2C0-9F89E496F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7797">
            <a:off x="6341343" y="471551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568952" cy="3240360"/>
          </a:xfrm>
        </p:spPr>
        <p:txBody>
          <a:bodyPr anchor="ctr">
            <a:noAutofit/>
          </a:bodyPr>
          <a:lstStyle/>
          <a:p>
            <a:pPr algn="just"/>
            <a:br>
              <a:rPr lang="ru-RU" sz="18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31261669"/>
              </p:ext>
            </p:extLst>
          </p:nvPr>
        </p:nvGraphicFramePr>
        <p:xfrm>
          <a:off x="755576" y="1412776"/>
          <a:ext cx="7632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9523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8013576" cy="518457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для граждан разрабатывается в целях ознакомления граждан с основными положениями решения об утверждении отчета об исполнении бюджета в доступной форме для широкого круга заинтересованных пользователей. 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Документ содержит описание объемов исполнения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национальной экономики, социальной политики, физической культуры и спорта, жилищно- коммунального хозяйства и в других сферах за 2019год.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5F1B3-8232-4B79-BCF0-0781E5C06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98" y="5005073"/>
            <a:ext cx="2339752" cy="1560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2CF11B-27D2-4DA5-88F9-68D0534CF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8" y="4448877"/>
            <a:ext cx="3477072" cy="17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649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                   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                          ОСНОВНЫЕ ПОНЯТИЯ</a:t>
            </a:r>
            <a:br>
              <a:rPr lang="ru-RU" sz="2800" dirty="0"/>
            </a:br>
            <a:r>
              <a:rPr lang="ru-RU" sz="2800" dirty="0"/>
              <a:t>         </a:t>
            </a:r>
            <a:r>
              <a:rPr lang="ru-RU" sz="2800" dirty="0">
                <a:solidFill>
                  <a:schemeClr val="tx1"/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3178696" cy="20882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solidFill>
                  <a:srgbClr val="FF0000"/>
                </a:solidFill>
              </a:rPr>
              <a:t>        </a:t>
            </a:r>
            <a:r>
              <a:rPr lang="ru-RU" sz="1400" b="1" dirty="0">
                <a:solidFill>
                  <a:srgbClr val="00B050"/>
                </a:solidFill>
              </a:rPr>
              <a:t>ДОХОДЫ </a:t>
            </a:r>
            <a:r>
              <a:rPr lang="ru-RU" sz="1400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 </a:t>
            </a:r>
            <a:r>
              <a:rPr lang="ru-RU" sz="1400" b="1" dirty="0">
                <a:solidFill>
                  <a:srgbClr val="00B050"/>
                </a:solidFill>
              </a:rPr>
              <a:t>Доходы: налоговые, неналоговые и безвозмездные поступления.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074" name="Picture 2" descr="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49080"/>
            <a:ext cx="2722945" cy="2296828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55576" y="4149080"/>
            <a:ext cx="2520280" cy="1872208"/>
          </a:xfrm>
          <a:prstGeom prst="rect">
            <a:avLst/>
          </a:prstGeom>
          <a:solidFill>
            <a:srgbClr val="F5C04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R="31750"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latin typeface="Candara" pitchFamily="34" charset="0"/>
                <a:cs typeface="Arial" pitchFamily="34" charset="0"/>
              </a:rPr>
              <a:t>превышение</a:t>
            </a:r>
            <a:br>
              <a:rPr lang="ru-RU" sz="2100" b="1" dirty="0">
                <a:latin typeface="Candara" pitchFamily="34" charset="0"/>
                <a:cs typeface="Arial" pitchFamily="34" charset="0"/>
              </a:rPr>
            </a:br>
            <a:r>
              <a:rPr lang="ru-RU" sz="2100" b="1" dirty="0">
                <a:latin typeface="Candara" pitchFamily="34" charset="0"/>
                <a:cs typeface="Arial" pitchFamily="34" charset="0"/>
              </a:rPr>
              <a:t>доходов над расходами</a:t>
            </a:r>
            <a:br>
              <a:rPr lang="ru-RU" sz="2100" b="1" dirty="0">
                <a:latin typeface="Candara" pitchFamily="34" charset="0"/>
                <a:cs typeface="Arial" pitchFamily="34" charset="0"/>
              </a:rPr>
            </a:br>
            <a:r>
              <a:rPr lang="ru-RU" sz="2100" b="1" dirty="0">
                <a:latin typeface="Candara" pitchFamily="34" charset="0"/>
                <a:cs typeface="Arial" pitchFamily="34" charset="0"/>
              </a:rPr>
              <a:t>образует положительный остаток бюджета</a:t>
            </a:r>
            <a:br>
              <a:rPr lang="ru-RU" sz="2800" b="1" dirty="0">
                <a:latin typeface="Candara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B050"/>
                </a:solidFill>
                <a:latin typeface="Candara" pitchFamily="34" charset="0"/>
                <a:cs typeface="Arial" pitchFamily="34" charset="0"/>
              </a:rPr>
              <a:t>профицит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56176" y="4149080"/>
            <a:ext cx="2664296" cy="1938992"/>
          </a:xfrm>
          <a:prstGeom prst="rect">
            <a:avLst/>
          </a:prstGeom>
          <a:solidFill>
            <a:srgbClr val="F5C04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3175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если расходная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часть бюджета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превышает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доходную, то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бюджет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формируется с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cs typeface="Arial" pitchFamily="34" charset="0"/>
              </a:rPr>
              <a:t>ДЕФИЦИТОМ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64502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Доходы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-</a:t>
            </a:r>
            <a:r>
              <a:rPr lang="ru-RU" b="1" dirty="0">
                <a:solidFill>
                  <a:srgbClr val="FF0000"/>
                </a:solidFill>
              </a:rPr>
              <a:t> Расходы </a:t>
            </a:r>
            <a:r>
              <a:rPr lang="ru-RU" b="1" dirty="0"/>
              <a:t>=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Дефицит</a:t>
            </a:r>
            <a:r>
              <a:rPr lang="ru-RU" b="1" dirty="0">
                <a:solidFill>
                  <a:srgbClr val="FFFF00"/>
                </a:solidFill>
              </a:rPr>
              <a:t>(Профицит)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1412777"/>
            <a:ext cx="3024336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РАСХОДЫ</a:t>
            </a:r>
            <a:r>
              <a:rPr lang="ru-RU" sz="1400" b="1" dirty="0"/>
              <a:t> Расходы</a:t>
            </a:r>
            <a:r>
              <a:rPr lang="ru-RU" sz="1400" dirty="0"/>
              <a:t> </a:t>
            </a:r>
            <a:r>
              <a:rPr lang="ru-RU" sz="1400" b="1" dirty="0"/>
              <a:t>бюджета</a:t>
            </a:r>
            <a:r>
              <a:rPr lang="ru-RU" sz="1400" dirty="0"/>
              <a:t> </a:t>
            </a:r>
            <a:r>
              <a:rPr lang="ru-RU" sz="1400" b="1" dirty="0"/>
              <a:t>сельского</a:t>
            </a:r>
            <a:r>
              <a:rPr lang="ru-RU" sz="1400" dirty="0"/>
              <a:t> </a:t>
            </a:r>
            <a:r>
              <a:rPr lang="ru-RU" sz="1400" b="1" dirty="0"/>
              <a:t>поселения</a:t>
            </a:r>
            <a:r>
              <a:rPr lang="ru-RU" sz="1400" dirty="0"/>
              <a:t> –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15200" cy="504056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          </a:t>
            </a:r>
            <a:r>
              <a:rPr lang="ru-RU" sz="2800" b="1" i="1" dirty="0">
                <a:solidFill>
                  <a:srgbClr val="7030A0"/>
                </a:solidFill>
                <a:latin typeface="+mj-lt"/>
              </a:rPr>
              <a:t>Составление бюджетной отчётности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0014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b="1" i="1" dirty="0"/>
              <a:t>Утверждение отчета: </a:t>
            </a:r>
          </a:p>
          <a:p>
            <a:r>
              <a:rPr lang="ru-RU" dirty="0"/>
              <a:t>отчет об исполнении бюджета утверждается Решением Собрания депутатов на заседании Собрания депутатов</a:t>
            </a:r>
          </a:p>
          <a:p>
            <a:pPr>
              <a:buNone/>
            </a:pPr>
            <a:r>
              <a:rPr lang="ru-RU" dirty="0"/>
              <a:t>      Пешковского сельского поселения. </a:t>
            </a:r>
          </a:p>
          <a:p>
            <a:r>
              <a:rPr lang="ru-RU" b="1" i="1" dirty="0"/>
              <a:t>Отчетность органов местного самоуправления, муниципальных казенных учреждений МО «Пешковское сельское поселение» составляется в соответствии с Приказом Министерства Финансов России от 28.12.2010 N 191н (редакция от 20.08.2019) </a:t>
            </a:r>
          </a:p>
          <a:p>
            <a:pPr>
              <a:buNone/>
            </a:pPr>
            <a:r>
              <a:rPr lang="ru-RU" b="1" i="1" dirty="0"/>
              <a:t>    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Федерации» (с изменениями и дополнениями, вступающими в силу с отчетности за 2019 год).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72163B-FA7B-4C3A-9567-506759047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988">
            <a:off x="7030243" y="5454994"/>
            <a:ext cx="1886223" cy="12569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135407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Пешковского сельского поселения за 2019 год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661859"/>
              </p:ext>
            </p:extLst>
          </p:nvPr>
        </p:nvGraphicFramePr>
        <p:xfrm>
          <a:off x="125018" y="1772816"/>
          <a:ext cx="8911477" cy="364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22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r>
                        <a:rPr lang="ru-RU" sz="1400" b="1" dirty="0"/>
                        <a:t>(тыс. 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ru-RU" sz="1400" b="1" dirty="0"/>
                        <a:t>(тыс. 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  <a:p>
                      <a:pPr algn="ctr"/>
                      <a:r>
                        <a:rPr lang="ru-RU" sz="1400" b="1" dirty="0"/>
                        <a:t>(тыс. 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992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01.01.2020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.01.20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20г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01.01.2020г.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263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22 691,7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26 353,0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116,1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22 691,7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21 046,1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+5 306,9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69673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855539"/>
          </a:xfrm>
        </p:spPr>
        <p:txBody>
          <a:bodyPr>
            <a:noAutofit/>
          </a:bodyPr>
          <a:lstStyle/>
          <a:p>
            <a:r>
              <a:rPr lang="ru-RU" sz="2500" b="1" dirty="0"/>
              <a:t>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поступающие в бюджет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Пешковского сельского поселения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68408"/>
              </p:ext>
            </p:extLst>
          </p:nvPr>
        </p:nvGraphicFramePr>
        <p:xfrm>
          <a:off x="251521" y="1196753"/>
          <a:ext cx="8712969" cy="5485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6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 (единый сельскохозяйственный налог)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(налог на имущество физических лиц, земельный налог)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земельных участков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Picture 5" descr="D:\Степанова М Ю\бюджет для граждан 2017\xn------5cdb3amhfbnj4ci1bkea7dza1i-400-2851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011" y="4797152"/>
            <a:ext cx="1929609" cy="1008112"/>
          </a:xfrm>
          <a:prstGeom prst="rect">
            <a:avLst/>
          </a:prstGeom>
          <a:noFill/>
        </p:spPr>
      </p:pic>
      <p:pic>
        <p:nvPicPr>
          <p:cNvPr id="8" name="Picture 3" descr="D:\Степанова М Ю\бюджет для граждан 2017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363" y="4797152"/>
            <a:ext cx="1872208" cy="939581"/>
          </a:xfrm>
          <a:prstGeom prst="rect">
            <a:avLst/>
          </a:prstGeom>
          <a:noFill/>
        </p:spPr>
      </p:pic>
      <p:pic>
        <p:nvPicPr>
          <p:cNvPr id="9" name="Picture 2" descr="C:\Users\Пользователь\Picture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436" y="5445224"/>
            <a:ext cx="1939797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34578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120680" cy="576064"/>
          </a:xfrm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Пешковского сельского поселения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 соответствии со структурой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330690"/>
              </p:ext>
            </p:extLst>
          </p:nvPr>
        </p:nvGraphicFramePr>
        <p:xfrm>
          <a:off x="251521" y="1268760"/>
          <a:ext cx="41044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56030"/>
              </p:ext>
            </p:extLst>
          </p:nvPr>
        </p:nvGraphicFramePr>
        <p:xfrm>
          <a:off x="4427984" y="1268760"/>
          <a:ext cx="43204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94161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30955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доходной части бюджета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Пешковского сельского поселения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64266"/>
              </p:ext>
            </p:extLst>
          </p:nvPr>
        </p:nvGraphicFramePr>
        <p:xfrm>
          <a:off x="179513" y="1196752"/>
          <a:ext cx="88183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44210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47239"/>
              </p:ext>
            </p:extLst>
          </p:nvPr>
        </p:nvGraphicFramePr>
        <p:xfrm>
          <a:off x="179512" y="1196752"/>
          <a:ext cx="8784976" cy="470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8" name="Объект 1"/>
          <p:cNvGraphicFramePr/>
          <p:nvPr>
            <p:extLst>
              <p:ext uri="{D42A27DB-BD31-4B8C-83A1-F6EECF244321}">
                <p14:modId xmlns:p14="http://schemas.microsoft.com/office/powerpoint/2010/main" val="1483444778"/>
              </p:ext>
            </p:extLst>
          </p:nvPr>
        </p:nvGraphicFramePr>
        <p:xfrm>
          <a:off x="198333" y="2300597"/>
          <a:ext cx="8789502" cy="371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827701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21217</TotalTime>
  <Words>1280</Words>
  <Application>Microsoft Office PowerPoint</Application>
  <PresentationFormat>Экран (4:3)</PresentationFormat>
  <Paragraphs>347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Courier New</vt:lpstr>
      <vt:lpstr>Times New Roman</vt:lpstr>
      <vt:lpstr>Тема Office</vt:lpstr>
      <vt:lpstr>Презентация PowerPoint</vt:lpstr>
      <vt:lpstr>Презентация PowerPoint</vt:lpstr>
      <vt:lpstr>                                               ОСНОВНЫЕ ПОНЯТИЯ          Расходы бюджета сопоставляются с доходами</vt:lpstr>
      <vt:lpstr>          Составление бюджетной отчётности</vt:lpstr>
      <vt:lpstr>Исполнение бюджета  Пешковского сельского поселения за 2019 год </vt:lpstr>
      <vt:lpstr> Доходы, поступающие в бюджет   Пешковского сельского поселения  </vt:lpstr>
      <vt:lpstr>Доходы Пешковского сельского поселения                в соответствии со структурой</vt:lpstr>
      <vt:lpstr>Динамика исполнения доходной части бюджета  Пешковского сельского поселения </vt:lpstr>
      <vt:lpstr>Презентация PowerPoint</vt:lpstr>
      <vt:lpstr>Динамика безвозмездных поступлений  из бюджетов других уровней 2018- 2019 гг.  </vt:lpstr>
      <vt:lpstr>           БЕЗВОЗМЕЗДНЫЕ ПОСТУПЛЕНИЯ</vt:lpstr>
      <vt:lpstr>                РАСХОДЫ БЮДЖЕТА </vt:lpstr>
      <vt:lpstr>         Исполнение бюджета Пешковского сельского                   поселения по расходам за 2019 год</vt:lpstr>
      <vt:lpstr>Презентация PowerPoint</vt:lpstr>
      <vt:lpstr>    Структура исполнения расходов бюджета  Пешковского сельского поселения по программным и непрограммным расходам в 2019 году </vt:lpstr>
      <vt:lpstr>  Исполнение расходов бюджета Пешковского сельского поселения  в программном формате                                                                                                                                       ( тыс. руб.)</vt:lpstr>
      <vt:lpstr>Продолжение Исполнение расходов бюджета Пешковского сельского поселения в программном формате                                                                                                                             ( тыс. руб.)</vt:lpstr>
      <vt:lpstr>     Исполнение непрограммных расходов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муниципального образования Волосовский район  Ленинградской области  на 2015 год  и на плановый период  2016 и 2017 годов</dc:title>
  <dc:creator>А.В.Добротворский</dc:creator>
  <cp:lastModifiedBy>user</cp:lastModifiedBy>
  <cp:revision>811</cp:revision>
  <cp:lastPrinted>2021-03-30T09:03:06Z</cp:lastPrinted>
  <dcterms:created xsi:type="dcterms:W3CDTF">2014-11-26T05:32:22Z</dcterms:created>
  <dcterms:modified xsi:type="dcterms:W3CDTF">2021-07-28T10:21:20Z</dcterms:modified>
</cp:coreProperties>
</file>