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факт</c:v>
                </c:pt>
                <c:pt idx="1">
                  <c:v>2016 факт</c:v>
                </c:pt>
                <c:pt idx="2">
                  <c:v>2017 план</c:v>
                </c:pt>
                <c:pt idx="3">
                  <c:v>2018 план</c:v>
                </c:pt>
                <c:pt idx="4">
                  <c:v>2019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13386.7</c:v>
                </c:pt>
                <c:pt idx="1">
                  <c:v>13595.1</c:v>
                </c:pt>
                <c:pt idx="2">
                  <c:v>11916</c:v>
                </c:pt>
                <c:pt idx="3">
                  <c:v>10734.1</c:v>
                </c:pt>
                <c:pt idx="4">
                  <c:v>10832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факт</c:v>
                </c:pt>
                <c:pt idx="1">
                  <c:v>2016 факт</c:v>
                </c:pt>
                <c:pt idx="2">
                  <c:v>2017 план</c:v>
                </c:pt>
                <c:pt idx="3">
                  <c:v>2018 план</c:v>
                </c:pt>
                <c:pt idx="4">
                  <c:v>2019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35241.300000000003</c:v>
                </c:pt>
                <c:pt idx="1">
                  <c:v>6823.4</c:v>
                </c:pt>
                <c:pt idx="2">
                  <c:v>4059.3</c:v>
                </c:pt>
                <c:pt idx="3">
                  <c:v>4189.5</c:v>
                </c:pt>
                <c:pt idx="4">
                  <c:v>4381.9000000000005</c:v>
                </c:pt>
              </c:numCache>
            </c:numRef>
          </c:val>
        </c:ser>
        <c:shape val="box"/>
        <c:axId val="78891648"/>
        <c:axId val="78983552"/>
        <c:axId val="0"/>
      </c:bar3DChart>
      <c:catAx>
        <c:axId val="78891648"/>
        <c:scaling>
          <c:orientation val="minMax"/>
        </c:scaling>
        <c:axPos val="b"/>
        <c:tickLblPos val="nextTo"/>
        <c:crossAx val="78983552"/>
        <c:crosses val="autoZero"/>
        <c:auto val="1"/>
        <c:lblAlgn val="ctr"/>
        <c:lblOffset val="100"/>
      </c:catAx>
      <c:valAx>
        <c:axId val="78983552"/>
        <c:scaling>
          <c:orientation val="minMax"/>
        </c:scaling>
        <c:axPos val="l"/>
        <c:majorGridlines/>
        <c:numFmt formatCode="General" sourceLinked="1"/>
        <c:tickLblPos val="nextTo"/>
        <c:crossAx val="7889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77845045997127"/>
          <c:y val="6.3963726691152772E-2"/>
          <c:w val="0.22484325174705802"/>
          <c:h val="0.3602384017723158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 </a:t>
            </a:r>
            <a:r>
              <a:rPr lang="ru-RU" dirty="0" smtClean="0"/>
              <a:t>факт</a:t>
            </a:r>
          </a:p>
        </c:rich>
      </c:tx>
      <c:layout>
        <c:manualLayout>
          <c:xMode val="edge"/>
          <c:yMode val="edge"/>
          <c:x val="0.31137529282754406"/>
          <c:y val="7.8611193986429378E-3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48113167371766125"/>
          <c:y val="5.9071876216049138E-3"/>
          <c:w val="0.51939261825658278"/>
          <c:h val="0.8557135895026604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фак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Доходы от сдачи в аренду</c:v>
                </c:pt>
                <c:pt idx="6">
                  <c:v>Штрафы</c:v>
                </c:pt>
                <c:pt idx="7">
                  <c:v>Гос 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4402</c:v>
                </c:pt>
                <c:pt idx="1">
                  <c:v>1020.4</c:v>
                </c:pt>
                <c:pt idx="2">
                  <c:v>600.4</c:v>
                </c:pt>
                <c:pt idx="3">
                  <c:v>711.9</c:v>
                </c:pt>
                <c:pt idx="4">
                  <c:v>6695.6</c:v>
                </c:pt>
                <c:pt idx="5">
                  <c:v>57</c:v>
                </c:pt>
                <c:pt idx="6">
                  <c:v>20.9</c:v>
                </c:pt>
                <c:pt idx="7">
                  <c:v>64.5</c:v>
                </c:pt>
              </c:numCache>
            </c:numRef>
          </c:val>
        </c:ser>
        <c:shape val="box"/>
        <c:axId val="78988416"/>
        <c:axId val="78989952"/>
        <c:axId val="0"/>
      </c:bar3DChart>
      <c:catAx>
        <c:axId val="78988416"/>
        <c:scaling>
          <c:orientation val="minMax"/>
        </c:scaling>
        <c:axPos val="l"/>
        <c:tickLblPos val="nextTo"/>
        <c:crossAx val="78989952"/>
        <c:crosses val="autoZero"/>
        <c:auto val="1"/>
        <c:lblAlgn val="ctr"/>
        <c:lblOffset val="100"/>
      </c:catAx>
      <c:valAx>
        <c:axId val="78989952"/>
        <c:scaling>
          <c:orientation val="minMax"/>
        </c:scaling>
        <c:axPos val="b"/>
        <c:majorGridlines/>
        <c:numFmt formatCode="General" sourceLinked="1"/>
        <c:tickLblPos val="nextTo"/>
        <c:crossAx val="78988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11916,0</a:t>
            </a:r>
            <a:r>
              <a:rPr lang="ru-RU" baseline="0" dirty="0" smtClean="0"/>
              <a:t> тыс.рублей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2584791582488908"/>
          <c:y val="2.7382899238606231E-2"/>
          <c:w val="0.87359591568877226"/>
          <c:h val="0.4922746448156439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2016 год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explosion val="40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 пошлина</c:v>
                </c:pt>
                <c:pt idx="5">
                  <c:v>Доход от сдачи в аренду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2882.8</c:v>
                </c:pt>
                <c:pt idx="1">
                  <c:v>684.3</c:v>
                </c:pt>
                <c:pt idx="2">
                  <c:v>815.4</c:v>
                </c:pt>
                <c:pt idx="3">
                  <c:v>7397.6</c:v>
                </c:pt>
                <c:pt idx="4">
                  <c:v>58.2</c:v>
                </c:pt>
                <c:pt idx="5">
                  <c:v>56.2</c:v>
                </c:pt>
                <c:pt idx="6">
                  <c:v>21.5</c:v>
                </c:pt>
              </c:numCache>
            </c:numRef>
          </c:val>
        </c:ser>
        <c:gapWidth val="75"/>
        <c:shape val="box"/>
        <c:axId val="79212928"/>
        <c:axId val="79214464"/>
        <c:axId val="0"/>
      </c:bar3DChart>
      <c:catAx>
        <c:axId val="79212928"/>
        <c:scaling>
          <c:orientation val="minMax"/>
        </c:scaling>
        <c:axPos val="b"/>
        <c:majorTickMark val="none"/>
        <c:tickLblPos val="nextTo"/>
        <c:crossAx val="79214464"/>
        <c:crosses val="autoZero"/>
        <c:auto val="1"/>
        <c:lblAlgn val="ctr"/>
        <c:lblOffset val="100"/>
      </c:catAx>
      <c:valAx>
        <c:axId val="792144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11430">
            <a:noFill/>
          </a:ln>
        </c:spPr>
        <c:crossAx val="79212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На 2018 год 10734,1 тыс. руб.</a:t>
            </a:r>
          </a:p>
          <a:p>
            <a:pPr>
              <a:defRPr/>
            </a:pPr>
            <a:r>
              <a:rPr lang="ru-RU"/>
              <a:t>На 2019 год 10832,0 тыс. руб. 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2018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 пошлина</c:v>
                </c:pt>
                <c:pt idx="5">
                  <c:v>Доход от сдачи в аренду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2936.5</c:v>
                </c:pt>
                <c:pt idx="1">
                  <c:v>711.6</c:v>
                </c:pt>
                <c:pt idx="2">
                  <c:v>603</c:v>
                </c:pt>
                <c:pt idx="3">
                  <c:v>6341.4</c:v>
                </c:pt>
                <c:pt idx="4">
                  <c:v>60.4</c:v>
                </c:pt>
                <c:pt idx="5">
                  <c:v>58.8</c:v>
                </c:pt>
                <c:pt idx="6">
                  <c:v>22.4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2019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 пошлина</c:v>
                </c:pt>
                <c:pt idx="5">
                  <c:v>Доход от сдачи в аренду</c:v>
                </c:pt>
                <c:pt idx="6">
                  <c:v>Штрафы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3000.2</c:v>
                </c:pt>
                <c:pt idx="1">
                  <c:v>740.1</c:v>
                </c:pt>
                <c:pt idx="2">
                  <c:v>603</c:v>
                </c:pt>
                <c:pt idx="3">
                  <c:v>6341.4</c:v>
                </c:pt>
                <c:pt idx="4">
                  <c:v>62.9</c:v>
                </c:pt>
                <c:pt idx="5">
                  <c:v>61.1</c:v>
                </c:pt>
                <c:pt idx="6">
                  <c:v>23.3</c:v>
                </c:pt>
              </c:numCache>
            </c:numRef>
          </c:val>
        </c:ser>
        <c:dLbls/>
        <c:gapWidth val="75"/>
        <c:shape val="pyramid"/>
        <c:axId val="91126016"/>
        <c:axId val="91168768"/>
        <c:axId val="0"/>
      </c:bar3DChart>
      <c:catAx>
        <c:axId val="91126016"/>
        <c:scaling>
          <c:orientation val="minMax"/>
        </c:scaling>
        <c:axPos val="b"/>
        <c:majorTickMark val="none"/>
        <c:tickLblPos val="nextTo"/>
        <c:crossAx val="91168768"/>
        <c:crosses val="autoZero"/>
        <c:auto val="1"/>
        <c:lblAlgn val="ctr"/>
        <c:lblOffset val="100"/>
      </c:catAx>
      <c:valAx>
        <c:axId val="9116876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9112601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2017 </a:t>
                    </a:r>
                    <a:r>
                      <a:rPr lang="ru-RU"/>
                      <a:t>год план; </a:t>
                    </a:r>
                    <a:r>
                      <a:rPr lang="ru-RU" smtClean="0"/>
                      <a:t>4059,3</a:t>
                    </a:r>
                    <a:endParaRPr lang="ru-RU"/>
                  </a:p>
                </c:rich>
              </c:tx>
              <c:showVal val="1"/>
              <c:showCatName val="1"/>
            </c:dLbl>
            <c:showVal val="1"/>
            <c:showCatName val="1"/>
          </c:dLbls>
          <c:xVal>
            <c:strRef>
              <c:f>Лист1!$A$2:$A$4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4059.3</c:v>
                </c:pt>
                <c:pt idx="1">
                  <c:v>4189.5</c:v>
                </c:pt>
                <c:pt idx="2">
                  <c:v>4381.8999999999996</c:v>
                </c:pt>
              </c:numCache>
            </c:numRef>
          </c:yVal>
          <c:bubbleSize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bubbleSize>
          <c:bubble3D val="1"/>
        </c:ser>
        <c:bubbleScale val="100"/>
        <c:axId val="65644800"/>
        <c:axId val="78442496"/>
      </c:bubbleChart>
      <c:valAx>
        <c:axId val="65644800"/>
        <c:scaling>
          <c:orientation val="minMax"/>
        </c:scaling>
        <c:axPos val="b"/>
        <c:tickLblPos val="nextTo"/>
        <c:crossAx val="78442496"/>
        <c:crossBetween val="midCat"/>
      </c:valAx>
      <c:valAx>
        <c:axId val="78442496"/>
        <c:scaling>
          <c:orientation val="minMax"/>
        </c:scaling>
        <c:axPos val="l"/>
        <c:majorGridlines/>
        <c:numFmt formatCode="General" sourceLinked="1"/>
        <c:tickLblPos val="nextTo"/>
        <c:crossAx val="65644800"/>
        <c:crossBetween val="midCat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area3D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 факт</c:v>
                </c:pt>
                <c:pt idx="1">
                  <c:v>2017 план</c:v>
                </c:pt>
                <c:pt idx="2">
                  <c:v>2018 план</c:v>
                </c:pt>
                <c:pt idx="3">
                  <c:v>2019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20179.3</c:v>
                </c:pt>
                <c:pt idx="1">
                  <c:v>15975.3</c:v>
                </c:pt>
                <c:pt idx="2">
                  <c:v>14923.6</c:v>
                </c:pt>
                <c:pt idx="3">
                  <c:v>15213.9</c:v>
                </c:pt>
              </c:numCache>
            </c:numRef>
          </c:val>
        </c:ser>
        <c:dLbls/>
        <c:axId val="90994176"/>
        <c:axId val="90995712"/>
        <c:axId val="0"/>
      </c:area3DChart>
      <c:catAx>
        <c:axId val="90994176"/>
        <c:scaling>
          <c:orientation val="minMax"/>
        </c:scaling>
        <c:axPos val="b"/>
        <c:majorTickMark val="none"/>
        <c:tickLblPos val="nextTo"/>
        <c:crossAx val="90995712"/>
        <c:crosses val="autoZero"/>
        <c:auto val="1"/>
        <c:lblAlgn val="ctr"/>
        <c:lblOffset val="100"/>
      </c:catAx>
      <c:valAx>
        <c:axId val="909957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0994176"/>
        <c:crosses val="autoZero"/>
        <c:crossBetween val="midCat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Pt>
            <c:idx val="1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2016 год факт</c:v>
                </c:pt>
                <c:pt idx="1">
                  <c:v>2017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3907.4</c:v>
                </c:pt>
                <c:pt idx="1">
                  <c:v>3904</c:v>
                </c:pt>
              </c:numCache>
            </c:numRef>
          </c:val>
        </c:ser>
        <c:shape val="cylinder"/>
        <c:axId val="91584768"/>
        <c:axId val="91598848"/>
        <c:axId val="0"/>
      </c:bar3DChart>
      <c:catAx>
        <c:axId val="91584768"/>
        <c:scaling>
          <c:orientation val="minMax"/>
        </c:scaling>
        <c:axPos val="b"/>
        <c:tickLblPos val="nextTo"/>
        <c:crossAx val="91598848"/>
        <c:crosses val="autoZero"/>
        <c:auto val="1"/>
        <c:lblAlgn val="ctr"/>
        <c:lblOffset val="100"/>
      </c:catAx>
      <c:valAx>
        <c:axId val="91598848"/>
        <c:scaling>
          <c:orientation val="minMax"/>
        </c:scaling>
        <c:axPos val="l"/>
        <c:majorGridlines/>
        <c:numFmt formatCode="General" sourceLinked="1"/>
        <c:tickLblPos val="nextTo"/>
        <c:crossAx val="91584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8599758916330125"/>
          <c:y val="2.6924318351078991E-2"/>
          <c:w val="0.63415198207921064"/>
          <c:h val="0.8084809929101898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2016 год факт</c:v>
                </c:pt>
                <c:pt idx="1">
                  <c:v>2017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14983.2</c:v>
                </c:pt>
                <c:pt idx="1">
                  <c:v>15189.8</c:v>
                </c:pt>
              </c:numCache>
            </c:numRef>
          </c:val>
        </c:ser>
        <c:shape val="pyramid"/>
        <c:axId val="95037696"/>
        <c:axId val="95043584"/>
        <c:axId val="95003968"/>
      </c:bar3DChart>
      <c:catAx>
        <c:axId val="95037696"/>
        <c:scaling>
          <c:orientation val="minMax"/>
        </c:scaling>
        <c:axPos val="b"/>
        <c:tickLblPos val="nextTo"/>
        <c:crossAx val="95043584"/>
        <c:crosses val="autoZero"/>
        <c:auto val="1"/>
        <c:lblAlgn val="ctr"/>
        <c:lblOffset val="100"/>
      </c:catAx>
      <c:valAx>
        <c:axId val="95043584"/>
        <c:scaling>
          <c:orientation val="minMax"/>
        </c:scaling>
        <c:axPos val="l"/>
        <c:majorGridlines/>
        <c:numFmt formatCode="General" sourceLinked="1"/>
        <c:tickLblPos val="nextTo"/>
        <c:crossAx val="95037696"/>
        <c:crosses val="autoZero"/>
        <c:crossBetween val="between"/>
      </c:valAx>
      <c:serAx>
        <c:axId val="95003968"/>
        <c:scaling>
          <c:orientation val="minMax"/>
        </c:scaling>
        <c:axPos val="b"/>
        <c:tickLblPos val="nextTo"/>
        <c:crossAx val="95043584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0.12366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143536" cy="60483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190500" cap="rnd">
          <a:solidFill>
            <a:srgbClr val="FFFFFF"/>
          </a:solidFill>
        </a:ln>
        <a:effectLst xmlns:a="http://schemas.openxmlformats.org/drawingml/2006/main">
          <a:outerShdw blurRad="50000" algn="tl" rotWithShape="0">
            <a:srgbClr val="000000">
              <a:alpha val="41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800000"/>
          </a:lightRig>
        </a:scene3d>
        <a:sp3d xmlns:a="http://schemas.openxmlformats.org/drawingml/2006/main" contourW="6350">
          <a:bevelT w="50800" h="16510"/>
          <a:contourClr>
            <a:srgbClr val="C0C0C0"/>
          </a:contourClr>
        </a:sp3d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DAF1D-3528-493F-AF6A-177F2664FCD8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4098B-40EC-4AB7-8F4A-BA9823DB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098B-40EC-4AB7-8F4A-BA9823DB8E2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098B-40EC-4AB7-8F4A-BA9823DB8E2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7703EB-274E-4AB8-AE7A-1B6A639EE87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hyperlink" Target="http://peshkovskoesp.ru/Upload/Images/Gallery/Big/298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643314"/>
            <a:ext cx="5503838" cy="28180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Бюджет для граждан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Подготовлен на основании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Решения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собрания депутатов Пешковского сельского поселения «О бюджете Пешковского сельского поселения на 2017 год и плановый период 2018-2019 годов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» № 24 от 27.12.2016 года.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777132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i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i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Администрация  Пешковского сельского поселения</a:t>
            </a:r>
            <a:endParaRPr lang="ru-RU" b="1" i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C:\Documents and Settings\Пользователь\Рабочий стол\презентация\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341689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презентация\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63630"/>
            <a:ext cx="3286148" cy="2008642"/>
          </a:xfrm>
          <a:prstGeom prst="rect">
            <a:avLst/>
          </a:prstGeom>
          <a:noFill/>
        </p:spPr>
      </p:pic>
      <p:pic>
        <p:nvPicPr>
          <p:cNvPr id="30722" name="Picture 2" descr="http://peshkovskoesp.ru/Images/1pix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-411163"/>
            <a:ext cx="1524000" cy="857251"/>
          </a:xfrm>
          <a:prstGeom prst="rect">
            <a:avLst/>
          </a:prstGeom>
          <a:noFill/>
        </p:spPr>
      </p:pic>
      <p:pic>
        <p:nvPicPr>
          <p:cNvPr id="30724" name="Picture 4" descr="http://peshkovskoesp.ru/Images/1pix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-411163"/>
            <a:ext cx="1524000" cy="857251"/>
          </a:xfrm>
          <a:prstGeom prst="rect">
            <a:avLst/>
          </a:prstGeom>
          <a:noFill/>
        </p:spPr>
      </p:pic>
      <p:pic>
        <p:nvPicPr>
          <p:cNvPr id="30726" name="Picture 6" descr="http://peshkovskoesp.ru/Upload/Images/Gallery/Big/2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285992"/>
            <a:ext cx="3214710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Структура собственных доходов бюджета </a:t>
            </a:r>
            <a:r>
              <a:rPr lang="ru-RU" sz="2400" i="1" dirty="0" smtClean="0">
                <a:solidFill>
                  <a:srgbClr val="FF0000"/>
                </a:solidFill>
              </a:rPr>
              <a:t>Пешковского </a:t>
            </a:r>
            <a:r>
              <a:rPr lang="ru-RU" sz="2400" i="1" dirty="0" smtClean="0">
                <a:solidFill>
                  <a:srgbClr val="FF0000"/>
                </a:solidFill>
              </a:rPr>
              <a:t>сельского поселения </a:t>
            </a:r>
            <a:r>
              <a:rPr lang="ru-RU" sz="2400" i="1" dirty="0" smtClean="0">
                <a:solidFill>
                  <a:srgbClr val="FF0000"/>
                </a:solidFill>
              </a:rPr>
              <a:t>Азовского </a:t>
            </a:r>
            <a:r>
              <a:rPr lang="ru-RU" sz="2400" i="1" dirty="0" smtClean="0">
                <a:solidFill>
                  <a:srgbClr val="FF0000"/>
                </a:solidFill>
              </a:rPr>
              <a:t>района на 2017 году</a:t>
            </a:r>
            <a:endParaRPr lang="ru-RU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9725"/>
          <a:ext cx="732951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7" name="Picture 3" descr="C:\Documents and Settings\Пользователь\Рабочий стол\презентация\2985b233750bd9ebeffd45bb77cee62b1c1cd39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00570"/>
            <a:ext cx="1643074" cy="2166936"/>
          </a:xfrm>
          <a:prstGeom prst="rect">
            <a:avLst/>
          </a:prstGeom>
          <a:noFill/>
        </p:spPr>
      </p:pic>
      <p:pic>
        <p:nvPicPr>
          <p:cNvPr id="20482" name="Picture 2" descr="http://fakt-news.ru/uploads/posts/2015-08/fakt-news.ru_pravitelstvo-zalozhit-v-byudzhet-2016-deficit-v-375-vvp-obnovlennyy-memorandum_49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929198"/>
            <a:ext cx="307183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Структура собственных доходов бюджета </a:t>
            </a:r>
            <a:r>
              <a:rPr lang="ru-RU" sz="2800" i="1" dirty="0" smtClean="0">
                <a:solidFill>
                  <a:srgbClr val="FF0000"/>
                </a:solidFill>
              </a:rPr>
              <a:t>Пешковского </a:t>
            </a:r>
            <a:r>
              <a:rPr lang="ru-RU" sz="2800" i="1" dirty="0" smtClean="0">
                <a:solidFill>
                  <a:srgbClr val="FF0000"/>
                </a:solidFill>
              </a:rPr>
              <a:t>сельского поселения </a:t>
            </a:r>
            <a:r>
              <a:rPr lang="ru-RU" sz="2800" i="1" dirty="0" smtClean="0">
                <a:solidFill>
                  <a:srgbClr val="FF0000"/>
                </a:solidFill>
              </a:rPr>
              <a:t>Азовского </a:t>
            </a:r>
            <a:r>
              <a:rPr lang="ru-RU" sz="2800" i="1" dirty="0" smtClean="0">
                <a:solidFill>
                  <a:srgbClr val="FF0000"/>
                </a:solidFill>
              </a:rPr>
              <a:t>района на </a:t>
            </a:r>
            <a:r>
              <a:rPr lang="ru-RU" sz="2800" i="1" dirty="0" smtClean="0">
                <a:solidFill>
                  <a:srgbClr val="FF0000"/>
                </a:solidFill>
              </a:rPr>
              <a:t>2018 и 2019г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428736"/>
          <a:ext cx="7400948" cy="502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C:\Documents and Settings\Пользователь\Рабочий стол\презентация\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5" y="4876564"/>
            <a:ext cx="3071866" cy="1738277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Рабочий стол\презентация\2985b233750bd9ebeffd45bb77cee62b1c1cd39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6"/>
            <a:ext cx="1785950" cy="245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158272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Безвозмездные поступления в бюджет пешковского сельского поселения азовского </a:t>
            </a:r>
            <a:r>
              <a:rPr lang="ru-RU" sz="2800" i="1" dirty="0" smtClean="0">
                <a:solidFill>
                  <a:srgbClr val="FF0000"/>
                </a:solidFill>
              </a:rPr>
              <a:t>района </a:t>
            </a:r>
            <a:r>
              <a:rPr lang="ru-RU" sz="2800" dirty="0" smtClean="0">
                <a:solidFill>
                  <a:srgbClr val="FF0000"/>
                </a:solidFill>
              </a:rPr>
              <a:t>на 2017 год и плановый период 2018-2019 годов»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214414" y="3429000"/>
          <a:ext cx="650085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C:\Documents and Settings\Пользователь\Рабочий стол\презентация\491318_html_47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060700" cy="1560502"/>
          </a:xfrm>
          <a:prstGeom prst="rect">
            <a:avLst/>
          </a:prstGeom>
          <a:noFill/>
        </p:spPr>
      </p:pic>
      <p:pic>
        <p:nvPicPr>
          <p:cNvPr id="19458" name="Picture 2" descr="http://images.aif.ru/004/603/c22ae1d8feacc4a2df4a6cf83848b4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35" y="1714488"/>
            <a:ext cx="2907344" cy="2119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298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Динамика расходов бюджета </a:t>
            </a:r>
            <a:r>
              <a:rPr lang="ru-RU" sz="2400" i="1" dirty="0" smtClean="0">
                <a:solidFill>
                  <a:srgbClr val="FF0000"/>
                </a:solidFill>
              </a:rPr>
              <a:t>Пешковского </a:t>
            </a:r>
            <a:r>
              <a:rPr lang="ru-RU" sz="2400" i="1" dirty="0" smtClean="0">
                <a:solidFill>
                  <a:srgbClr val="FF0000"/>
                </a:solidFill>
              </a:rPr>
              <a:t>сельского поселения </a:t>
            </a:r>
            <a:r>
              <a:rPr lang="ru-RU" sz="2400" i="1" dirty="0" smtClean="0">
                <a:solidFill>
                  <a:srgbClr val="FF0000"/>
                </a:solidFill>
              </a:rPr>
              <a:t>Азовского района </a:t>
            </a:r>
            <a:r>
              <a:rPr lang="ru-RU" sz="2400" dirty="0" smtClean="0">
                <a:solidFill>
                  <a:srgbClr val="FF0000"/>
                </a:solidFill>
              </a:rPr>
              <a:t>на 2017 год и плановый период 2018-2019 годов»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928926" y="1609724"/>
          <a:ext cx="5143536" cy="489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 descr="C:\Documents and Settings\Пользователь\Рабочий стол\презентация\3d85e11388fc5995c6182e2bc227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2720079" cy="1789108"/>
          </a:xfrm>
          <a:prstGeom prst="rect">
            <a:avLst/>
          </a:prstGeom>
          <a:noFill/>
        </p:spPr>
      </p:pic>
      <p:pic>
        <p:nvPicPr>
          <p:cNvPr id="8195" name="Picture 3" descr="C:\Documents and Settings\Пользователь\Рабочий стол\презентация\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2714644" cy="1500198"/>
          </a:xfrm>
          <a:prstGeom prst="rect">
            <a:avLst/>
          </a:prstGeom>
          <a:noFill/>
        </p:spPr>
      </p:pic>
      <p:pic>
        <p:nvPicPr>
          <p:cNvPr id="8196" name="Picture 4" descr="C:\Documents and Settings\Пользователь\Рабочий стол\презентация\p01k0hj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929198"/>
            <a:ext cx="2714644" cy="1657340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презентация\2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000636"/>
            <a:ext cx="2786082" cy="1595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Динамика расходов бюджета </a:t>
            </a:r>
            <a:r>
              <a:rPr lang="ru-RU" sz="2400" dirty="0" smtClean="0"/>
              <a:t>Пешковского </a:t>
            </a:r>
            <a:r>
              <a:rPr lang="ru-RU" sz="2400" dirty="0" smtClean="0"/>
              <a:t>сельского поселения </a:t>
            </a:r>
            <a:r>
              <a:rPr lang="ru-RU" sz="2400" dirty="0" smtClean="0"/>
              <a:t>Азовского </a:t>
            </a:r>
            <a:r>
              <a:rPr lang="ru-RU" sz="2400" dirty="0" smtClean="0"/>
              <a:t>района на культуру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9725"/>
          <a:ext cx="525780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 descr="C:\Documents and Settings\Пользователь\Рабочий стол\презентация\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736"/>
            <a:ext cx="3071834" cy="1875248"/>
          </a:xfrm>
          <a:prstGeom prst="rect">
            <a:avLst/>
          </a:prstGeom>
          <a:noFill/>
        </p:spPr>
      </p:pic>
      <p:pic>
        <p:nvPicPr>
          <p:cNvPr id="9219" name="Picture 3" descr="C:\Documents and Settings\Пользователь\Рабочий стол\презентация\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143488"/>
            <a:ext cx="3143272" cy="1714512"/>
          </a:xfrm>
          <a:prstGeom prst="rect">
            <a:avLst/>
          </a:prstGeom>
          <a:noFill/>
        </p:spPr>
      </p:pic>
      <p:pic>
        <p:nvPicPr>
          <p:cNvPr id="9220" name="Picture 4" descr="C:\Documents and Settings\Пользователь\Рабочий стол\презентация\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214686"/>
            <a:ext cx="3000396" cy="188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043890" cy="128588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sz="2400" i="1" dirty="0" smtClean="0">
                <a:solidFill>
                  <a:srgbClr val="FF0000"/>
                </a:solidFill>
              </a:rPr>
              <a:t>Пешковского </a:t>
            </a:r>
            <a:r>
              <a:rPr lang="ru-RU" sz="2400" i="1" dirty="0" smtClean="0">
                <a:solidFill>
                  <a:srgbClr val="FF0000"/>
                </a:solidFill>
              </a:rPr>
              <a:t>сельского поселения </a:t>
            </a:r>
            <a:r>
              <a:rPr lang="ru-RU" sz="2400" i="1" dirty="0" smtClean="0">
                <a:solidFill>
                  <a:srgbClr val="FF0000"/>
                </a:solidFill>
              </a:rPr>
              <a:t>Азовского </a:t>
            </a:r>
            <a:r>
              <a:rPr lang="ru-RU" sz="2400" i="1" dirty="0" smtClean="0">
                <a:solidFill>
                  <a:srgbClr val="FF0000"/>
                </a:solidFill>
              </a:rPr>
              <a:t>района на реализацию муниципальных целевых программ</a:t>
            </a:r>
            <a:endParaRPr lang="ru-RU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00364" y="1714488"/>
          <a:ext cx="5072098" cy="514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 descr="C:\Documents and Settings\Пользователь\Рабочий стол\презентация\sap-business-one-ondemand-pricing-i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324092"/>
            <a:ext cx="2357454" cy="1204921"/>
          </a:xfrm>
          <a:prstGeom prst="rect">
            <a:avLst/>
          </a:prstGeom>
          <a:noFill/>
        </p:spPr>
      </p:pic>
      <p:pic>
        <p:nvPicPr>
          <p:cNvPr id="10243" name="Picture 3" descr="C:\Documents and Settings\Пользователь\Рабочий стол\презентация\kuda-vlojit-dengi-prpadenii-ruvlya-2-650x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2732473" cy="1561430"/>
          </a:xfrm>
          <a:prstGeom prst="rect">
            <a:avLst/>
          </a:prstGeom>
          <a:noFill/>
        </p:spPr>
      </p:pic>
      <p:pic>
        <p:nvPicPr>
          <p:cNvPr id="10244" name="Picture 4" descr="C:\Documents and Settings\Пользователь\Рабочий стол\презентация\Trillion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214940"/>
            <a:ext cx="2857520" cy="1428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857364"/>
            <a:ext cx="3428992" cy="2714644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uslide.ru/images/1/7690/736/img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 bwMode="auto">
          <a:xfrm>
            <a:off x="193334" y="785794"/>
            <a:ext cx="8751821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24875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УВАЖАЕМЫЕ ЖИТЕЛИ ПЕШКОВСКОГО СЕЛЬСКОГО ПОСЕЛЕНИЯ!</a:t>
            </a:r>
            <a:endParaRPr lang="ru-RU" sz="28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целях повышения прозрачности бюджета и бюджетного процесса разработан информационный ресурс «Бюджет для граждан». 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Как формируется доходная и расходная часть местного бюджета? Сколько тратиться из бюджета на благоустройство, социальную политику и другие отрасли? Ответы на эти вопросы содержит «Бюджет для граждан».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В электронном издании даны определения терминов, рассмотрен механизм бюджетного процесса в Пешковском сельском поселении. Ключевые параметры бюджета на 2017 год и плановый период 2018-2019 годов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Мы надеемся, что информационный ресурс «Бюджет для граждан» будет интересен для каждого жителя Пешковского сельского поселения.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Основы формирования бюджета на 2017 и плановый период 2018-2019 годов. 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397000"/>
          <a:ext cx="7715304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Бюджетное послание Президента РФ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социально-экономического развития Пешковского сельского поселения на 2017</a:t>
                      </a:r>
                      <a:r>
                        <a:rPr lang="ru-RU" baseline="0" dirty="0" smtClean="0"/>
                        <a:t> и плановый период 2018-2019</a:t>
                      </a:r>
                      <a:r>
                        <a:rPr lang="ru-RU" dirty="0" smtClean="0"/>
                        <a:t> годов.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направления бюджетной и налоговой политики Пешковского сельского поселения на 2017 год </a:t>
                      </a:r>
                      <a:r>
                        <a:rPr lang="ru-RU" baseline="0" dirty="0" smtClean="0"/>
                        <a:t>и плановый период 2018-2019</a:t>
                      </a:r>
                      <a:r>
                        <a:rPr lang="ru-RU" dirty="0" smtClean="0"/>
                        <a:t> годов.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Муниципальные программы Пешковского сельского поселения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Пользователь\Рабочий стол\презентация\otkrytyj_bjudzhe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3900480"/>
            <a:ext cx="3286148" cy="2628918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презентация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4186251" cy="2903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Б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юджет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Пешковского сельского поселения на 2017 и плановый период 2018-2019 годов направлен на решение следующих ключевых задач: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928803"/>
          <a:ext cx="7929618" cy="34078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9618"/>
              </a:tblGrid>
              <a:tr h="8934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Обеспечение устойчивости и сбалансированности бюджетной системы в целях гарантированного исполнения действующих принимаемых расходных обязательств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40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эффективности бюджетной политики, в том числе за счет роста эффективности бюджетных расходов</a:t>
                      </a:r>
                    </a:p>
                  </a:txBody>
                  <a:tcPr/>
                </a:tc>
              </a:tr>
              <a:tr h="738086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Соответствие финансовых возможностей Пешковского сельского поселения ключевым направлениям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40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роли бюджетной политики для поддержки экономического роста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43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прозрачности и открытости бюджетного процесса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Пользователь\Рабочий стол\презентация\byudzhe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429216"/>
            <a:ext cx="3350400" cy="1285932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презентация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491170"/>
            <a:ext cx="4071966" cy="122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Доходы бюджета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Documents and Settings\Пользователь\Рабочий стол\презентация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928670"/>
            <a:ext cx="3719514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000108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Доходы бюджета – денежные средства, поступающие в распоряжение органов государственной власти.</a:t>
            </a:r>
          </a:p>
          <a:p>
            <a:r>
              <a:rPr lang="ru-RU" dirty="0" smtClean="0"/>
              <a:t>   Доходы бюджета любого уровня состоят из налоговых и неналоговых доходов, а также безвозмездных поступлений.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571811">
            <a:off x="1387295" y="3509235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180408">
            <a:off x="3500430" y="3429000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714884"/>
            <a:ext cx="3500462" cy="1857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4714884"/>
            <a:ext cx="3286148" cy="1785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4714885"/>
            <a:ext cx="314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Неналоговые доходы:</a:t>
            </a:r>
          </a:p>
          <a:p>
            <a:pPr>
              <a:buFontTx/>
              <a:buChar char="-"/>
            </a:pPr>
            <a:r>
              <a:rPr lang="ru-RU" sz="1400" dirty="0" smtClean="0"/>
              <a:t>Доходы от использования государственного имущества;</a:t>
            </a:r>
          </a:p>
          <a:p>
            <a:pPr>
              <a:buFontTx/>
              <a:buChar char="-"/>
            </a:pPr>
            <a:r>
              <a:rPr lang="ru-RU" sz="1400" dirty="0" smtClean="0"/>
              <a:t>Доходы от платных услуг;</a:t>
            </a:r>
          </a:p>
          <a:p>
            <a:pPr>
              <a:buFontTx/>
              <a:buChar char="-"/>
            </a:pPr>
            <a:r>
              <a:rPr lang="ru-RU" sz="1400" dirty="0" smtClean="0"/>
              <a:t>Штрафы за нарушение законодательства о налогах и сборах;</a:t>
            </a:r>
          </a:p>
          <a:p>
            <a:r>
              <a:rPr lang="ru-RU" sz="1400" dirty="0" smtClean="0"/>
              <a:t>- Иные налоговые доходы.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4857760"/>
            <a:ext cx="2786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Безвозмездные поступления:</a:t>
            </a:r>
          </a:p>
          <a:p>
            <a:r>
              <a:rPr lang="ru-RU" sz="1400" dirty="0" smtClean="0"/>
              <a:t>- Безвозмездные поступления из областного бюджета (дотации, субвенции и иные межбюджетные трансферты).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01014" cy="189451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Основные характеристики бюджета пешковского сельского поселения на 2017 год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00364" y="3643314"/>
            <a:ext cx="2000264" cy="1928826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293235">
            <a:off x="539383" y="1870744"/>
            <a:ext cx="2353029" cy="21359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2596520">
            <a:off x="5265094" y="1825335"/>
            <a:ext cx="2289194" cy="21778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86050" y="3500438"/>
            <a:ext cx="2357454" cy="22159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Бюджет Пешковского сельского поселения на 2017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439507">
            <a:off x="1039155" y="2242086"/>
            <a:ext cx="11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  15975,3 тыс.</a:t>
            </a:r>
          </a:p>
          <a:p>
            <a:r>
              <a:rPr lang="ru-RU" dirty="0" smtClean="0"/>
              <a:t>рублей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794969">
            <a:off x="5760080" y="2504707"/>
            <a:ext cx="111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 15975,3</a:t>
            </a:r>
          </a:p>
          <a:p>
            <a:r>
              <a:rPr lang="ru-RU" dirty="0" smtClean="0"/>
              <a:t>тыс.</a:t>
            </a:r>
          </a:p>
          <a:p>
            <a:r>
              <a:rPr lang="ru-RU" dirty="0" smtClean="0"/>
              <a:t>рублей</a:t>
            </a:r>
            <a:endParaRPr lang="ru-RU" dirty="0"/>
          </a:p>
        </p:txBody>
      </p:sp>
      <p:sp>
        <p:nvSpPr>
          <p:cNvPr id="9" name="Арка 8"/>
          <p:cNvSpPr/>
          <p:nvPr/>
        </p:nvSpPr>
        <p:spPr>
          <a:xfrm rot="10800000">
            <a:off x="1214414" y="3857628"/>
            <a:ext cx="5429288" cy="2857520"/>
          </a:xfrm>
          <a:prstGeom prst="blockArc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07220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Бюджет сбалансирован</a:t>
            </a:r>
            <a:endParaRPr lang="ru-RU" sz="20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характеристики бюджета </a:t>
            </a:r>
            <a:r>
              <a:rPr lang="ru-RU" i="1" dirty="0" smtClean="0">
                <a:solidFill>
                  <a:srgbClr val="FF0000"/>
                </a:solidFill>
              </a:rPr>
              <a:t>Пешковского </a:t>
            </a:r>
            <a:r>
              <a:rPr lang="ru-RU" i="1" dirty="0" smtClean="0">
                <a:solidFill>
                  <a:srgbClr val="FF0000"/>
                </a:solidFill>
              </a:rPr>
              <a:t>сельского поселения на 2018-2019 год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86050" y="3143248"/>
            <a:ext cx="2428892" cy="23574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293235">
            <a:off x="524255" y="1989052"/>
            <a:ext cx="2028862" cy="1974280"/>
          </a:xfrm>
          <a:prstGeom prst="downArrow">
            <a:avLst>
              <a:gd name="adj1" fmla="val 50000"/>
              <a:gd name="adj2" fmla="val 486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2596520">
            <a:off x="5183144" y="1902296"/>
            <a:ext cx="2110914" cy="18683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14612" y="2928935"/>
            <a:ext cx="250033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Бюджет Пешковского сельского поселения на 2018-2019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439507">
            <a:off x="772984" y="2182428"/>
            <a:ext cx="1239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Доходы</a:t>
            </a:r>
          </a:p>
          <a:p>
            <a:pPr algn="ctr"/>
            <a:r>
              <a:rPr lang="ru-RU" sz="1600" dirty="0" smtClean="0"/>
              <a:t>На 2018 Г.  14923,6</a:t>
            </a:r>
          </a:p>
          <a:p>
            <a:pPr algn="ctr"/>
            <a:r>
              <a:rPr lang="ru-RU" sz="1600" dirty="0" smtClean="0"/>
              <a:t>тыс.</a:t>
            </a:r>
          </a:p>
          <a:p>
            <a:pPr algn="ctr"/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 rot="1794969">
            <a:off x="5580488" y="2241264"/>
            <a:ext cx="1322424" cy="133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Расходы На 2018 Г. 14923,6</a:t>
            </a:r>
          </a:p>
          <a:p>
            <a:pPr algn="ctr"/>
            <a:r>
              <a:rPr lang="ru-RU" sz="1600" dirty="0" smtClean="0"/>
              <a:t>тыс.</a:t>
            </a:r>
          </a:p>
          <a:p>
            <a:pPr algn="ctr"/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9" name="Арка 8"/>
          <p:cNvSpPr/>
          <p:nvPr/>
        </p:nvSpPr>
        <p:spPr>
          <a:xfrm rot="10800000">
            <a:off x="1142976" y="3714752"/>
            <a:ext cx="5429288" cy="285752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592933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Бюджет сбалансирован</a:t>
            </a:r>
            <a:endParaRPr lang="ru-RU" sz="2000" b="1" u="sng" dirty="0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142844" y="3714752"/>
            <a:ext cx="2500330" cy="1714512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Доходы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На 2019 Г.  15213,9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Тыс.рублей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357818" y="3714752"/>
            <a:ext cx="2428892" cy="18573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 2019 Г.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 15213,9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Тыс.рублей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Динамика доходов бюджета Пешковского сельского поселения Азовского района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9725"/>
          <a:ext cx="5329246" cy="496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C:\Documents and Settings\Пользователь\Рабочий стол\презентация\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3643338" cy="2839662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презентация\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571612"/>
            <a:ext cx="350046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Структура собственных доходов бюджета пешковского сельского поселения азовского района за 2016 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488" y="1609725"/>
          <a:ext cx="507209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C:\Documents and Settings\Пользователь\Рабочий стол\презентация\e8e440d3299661d525917bdceb117f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786082" cy="2000264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Рабочий стол\презентация\finance_growingmo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786214" cy="240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391</TotalTime>
  <Words>482</Words>
  <Application>Microsoft Office PowerPoint</Application>
  <PresentationFormat>Экран (4:3)</PresentationFormat>
  <Paragraphs>71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 Администрация  Пешковского сельского поселения</vt:lpstr>
      <vt:lpstr>УВАЖАЕМЫЕ ЖИТЕЛИ ПЕШКОВСКОГО СЕЛЬСКОГО ПОСЕЛЕНИЯ!</vt:lpstr>
      <vt:lpstr>Основы формирования бюджета на 2017 и плановый период 2018-2019 годов. </vt:lpstr>
      <vt:lpstr>Бюджет Пешковского сельского поселения на 2017 и плановый период 2018-2019 годов направлен на решение следующих ключевых задач:</vt:lpstr>
      <vt:lpstr>Доходы бюджета</vt:lpstr>
      <vt:lpstr>Основные характеристики бюджета пешковского сельского поселения на 2017 год</vt:lpstr>
      <vt:lpstr>Основные характеристики бюджета Пешковского сельского поселения на 2018-2019 год</vt:lpstr>
      <vt:lpstr>Динамика доходов бюджета Пешковского сельского поселения Азовского района</vt:lpstr>
      <vt:lpstr>Структура собственных доходов бюджета пешковского сельского поселения азовского района за 2016 год</vt:lpstr>
      <vt:lpstr>Структура собственных доходов бюджета Пешковского сельского поселения Азовского района на 2017 году</vt:lpstr>
      <vt:lpstr>Структура собственных доходов бюджета Пешковского сельского поселения Азовского района на 2018 и 2019г.</vt:lpstr>
      <vt:lpstr>Безвозмездные поступления в бюджет пешковского сельского поселения азовского района на 2017 год и плановый период 2018-2019 годов» </vt:lpstr>
      <vt:lpstr>Динамика расходов бюджета Пешковского сельского поселения Азовского района на 2017 год и плановый период 2018-2019 годов» </vt:lpstr>
      <vt:lpstr>Динамика расходов бюджета Пешковского сельского поселения Азовского района на культуру</vt:lpstr>
      <vt:lpstr>   Расходы бюджета Пешковского сельского поселения Азовского района на реализацию муниципальных целевых программ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71</cp:revision>
  <dcterms:created xsi:type="dcterms:W3CDTF">2016-02-10T11:06:32Z</dcterms:created>
  <dcterms:modified xsi:type="dcterms:W3CDTF">2017-02-06T07:32:35Z</dcterms:modified>
</cp:coreProperties>
</file>