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3" autoAdjust="0"/>
  </p:normalViewPr>
  <p:slideViewPr>
    <p:cSldViewPr>
      <p:cViewPr varScale="1">
        <p:scale>
          <a:sx n="87" d="100"/>
          <a:sy n="87" d="100"/>
        </p:scale>
        <p:origin x="-3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92D050"/>
              </a:solidFill>
            </a:ln>
          </c:spPr>
          <c:cat>
            <c:strRef>
              <c:f>Лист1!$A$2:$A$5</c:f>
              <c:strCache>
                <c:ptCount val="4"/>
                <c:pt idx="0">
                  <c:v>2017 факт</c:v>
                </c:pt>
                <c:pt idx="1">
                  <c:v>2018 план</c:v>
                </c:pt>
                <c:pt idx="2">
                  <c:v>2019 план</c:v>
                </c:pt>
                <c:pt idx="3">
                  <c:v>2020 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13225.1</c:v>
                </c:pt>
                <c:pt idx="1">
                  <c:v>12442.2</c:v>
                </c:pt>
                <c:pt idx="2">
                  <c:v>11607.9</c:v>
                </c:pt>
                <c:pt idx="3">
                  <c:v>11997.5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2017 факт</c:v>
                </c:pt>
                <c:pt idx="1">
                  <c:v>2018 план</c:v>
                </c:pt>
                <c:pt idx="2">
                  <c:v>2019 план</c:v>
                </c:pt>
                <c:pt idx="3">
                  <c:v>2020 план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5249</c:v>
                </c:pt>
                <c:pt idx="1">
                  <c:v>7311.9</c:v>
                </c:pt>
                <c:pt idx="2">
                  <c:v>7243.1</c:v>
                </c:pt>
                <c:pt idx="3">
                  <c:v>7025.8</c:v>
                </c:pt>
              </c:numCache>
            </c:numRef>
          </c:val>
        </c:ser>
        <c:shape val="box"/>
        <c:axId val="63956864"/>
        <c:axId val="69699456"/>
        <c:axId val="0"/>
      </c:bar3DChart>
      <c:catAx>
        <c:axId val="63956864"/>
        <c:scaling>
          <c:orientation val="minMax"/>
        </c:scaling>
        <c:axPos val="b"/>
        <c:tickLblPos val="nextTo"/>
        <c:crossAx val="69699456"/>
        <c:crosses val="autoZero"/>
        <c:auto val="1"/>
        <c:lblAlgn val="ctr"/>
        <c:lblOffset val="100"/>
      </c:catAx>
      <c:valAx>
        <c:axId val="69699456"/>
        <c:scaling>
          <c:orientation val="minMax"/>
        </c:scaling>
        <c:axPos val="l"/>
        <c:majorGridlines/>
        <c:numFmt formatCode="General" sourceLinked="1"/>
        <c:tickLblPos val="nextTo"/>
        <c:crossAx val="63956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85370275645005"/>
          <c:y val="6.3963726691152759E-2"/>
          <c:w val="0.24152478605791516"/>
          <c:h val="0.3602384017723157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2017 </a:t>
            </a:r>
            <a:r>
              <a:rPr lang="ru-RU" dirty="0"/>
              <a:t>год </a:t>
            </a:r>
            <a:r>
              <a:rPr lang="ru-RU" dirty="0" smtClean="0"/>
              <a:t>факт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фак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сдачи в аренду</c:v>
                </c:pt>
                <c:pt idx="5">
                  <c:v>Штрафы</c:v>
                </c:pt>
                <c:pt idx="6">
                  <c:v>Гос пошлина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3314.6</c:v>
                </c:pt>
                <c:pt idx="1">
                  <c:v>814.3</c:v>
                </c:pt>
                <c:pt idx="2">
                  <c:v>1268</c:v>
                </c:pt>
                <c:pt idx="3">
                  <c:v>7542.8</c:v>
                </c:pt>
                <c:pt idx="4">
                  <c:v>147.6</c:v>
                </c:pt>
                <c:pt idx="5">
                  <c:v>46.2</c:v>
                </c:pt>
                <c:pt idx="6">
                  <c:v>80.599999999999994</c:v>
                </c:pt>
              </c:numCache>
            </c:numRef>
          </c:val>
        </c:ser>
        <c:marker val="1"/>
        <c:axId val="69482368"/>
        <c:axId val="69700224"/>
      </c:lineChart>
      <c:catAx>
        <c:axId val="69482368"/>
        <c:scaling>
          <c:orientation val="minMax"/>
        </c:scaling>
        <c:axPos val="b"/>
        <c:majorTickMark val="none"/>
        <c:tickLblPos val="nextTo"/>
        <c:crossAx val="69700224"/>
        <c:crosses val="autoZero"/>
        <c:auto val="1"/>
        <c:lblAlgn val="ctr"/>
        <c:lblOffset val="100"/>
      </c:catAx>
      <c:valAx>
        <c:axId val="6970022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694823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/>
          <a:lstStyle/>
          <a:p>
            <a:pPr>
              <a:defRPr/>
            </a:pPr>
            <a:r>
              <a:rPr lang="ru-RU"/>
              <a:t>12442,2 тыс.рублей</a:t>
            </a:r>
          </a:p>
        </c:rich>
      </c:tx>
      <c:layout/>
    </c:title>
    <c:view3D>
      <c:perspective val="30"/>
    </c:view3D>
    <c:sideWall>
      <c:spPr>
        <a:solidFill>
          <a:srgbClr val="00B050"/>
        </a:solidFill>
      </c:spPr>
    </c:sideWall>
    <c:backWall>
      <c:spPr>
        <a:solidFill>
          <a:srgbClr val="00B050"/>
        </a:solidFill>
      </c:spPr>
    </c:backWall>
    <c:plotArea>
      <c:layout>
        <c:manualLayout>
          <c:layoutTarget val="inner"/>
          <c:xMode val="edge"/>
          <c:yMode val="edge"/>
          <c:x val="0.12584791582488908"/>
          <c:y val="2.7382899238606231E-2"/>
          <c:w val="0.8735959156887726"/>
          <c:h val="0.4922746448156439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2018 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 пошлина</c:v>
                </c:pt>
                <c:pt idx="5">
                  <c:v>Доход от сдачи в аренду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3246</c:v>
                </c:pt>
                <c:pt idx="1">
                  <c:v>589.1</c:v>
                </c:pt>
                <c:pt idx="2">
                  <c:v>1053.2</c:v>
                </c:pt>
                <c:pt idx="3">
                  <c:v>7204.4</c:v>
                </c:pt>
                <c:pt idx="4">
                  <c:v>77.8</c:v>
                </c:pt>
                <c:pt idx="5">
                  <c:v>251.5</c:v>
                </c:pt>
                <c:pt idx="6">
                  <c:v>20.2</c:v>
                </c:pt>
              </c:numCache>
            </c:numRef>
          </c:val>
        </c:ser>
        <c:gapWidth val="75"/>
        <c:shape val="box"/>
        <c:axId val="70069632"/>
        <c:axId val="70083712"/>
        <c:axId val="0"/>
      </c:bar3DChart>
      <c:catAx>
        <c:axId val="70069632"/>
        <c:scaling>
          <c:orientation val="minMax"/>
        </c:scaling>
        <c:axPos val="b"/>
        <c:majorTickMark val="none"/>
        <c:tickLblPos val="nextTo"/>
        <c:crossAx val="70083712"/>
        <c:crosses val="autoZero"/>
        <c:auto val="1"/>
        <c:lblAlgn val="ctr"/>
        <c:lblOffset val="100"/>
      </c:catAx>
      <c:valAx>
        <c:axId val="700837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00696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explosion val="2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2017 </a:t>
                    </a:r>
                    <a:r>
                      <a:rPr lang="ru-RU" dirty="0"/>
                      <a:t>год </a:t>
                    </a:r>
                    <a:r>
                      <a:rPr lang="ru-RU" dirty="0" smtClean="0"/>
                      <a:t>факт:</a:t>
                    </a:r>
                    <a:r>
                      <a:rPr lang="ru-RU" baseline="0" dirty="0" smtClean="0"/>
                      <a:t>  </a:t>
                    </a:r>
                    <a:r>
                      <a:rPr lang="ru-RU" dirty="0" smtClean="0"/>
                      <a:t>5249,0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0.14454707363243444"/>
                  <c:y val="-1.04397648081882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2018 </a:t>
                    </a:r>
                    <a:r>
                      <a:rPr lang="ru-RU" dirty="0"/>
                      <a:t>год </a:t>
                    </a:r>
                    <a:r>
                      <a:rPr lang="ru-RU" dirty="0" smtClean="0"/>
                      <a:t>план: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7314,0</a:t>
                    </a:r>
                    <a:endParaRPr lang="ru-RU" dirty="0"/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Лист1!$A$2:$A$3</c:f>
              <c:strCache>
                <c:ptCount val="2"/>
                <c:pt idx="0">
                  <c:v>2017 год факт</c:v>
                </c:pt>
                <c:pt idx="1">
                  <c:v>2018 год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5249</c:v>
                </c:pt>
                <c:pt idx="1">
                  <c:v>7314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7437344460923559"/>
          <c:y val="0.12860702961230264"/>
          <c:w val="0.72338498130203943"/>
          <c:h val="0.746802003390233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/>
            </a:solidFill>
          </c:spPr>
          <c:cat>
            <c:strRef>
              <c:f>Лист1!$A$2:$A$3</c:f>
              <c:strCache>
                <c:ptCount val="2"/>
                <c:pt idx="0">
                  <c:v>2017 факт</c:v>
                </c:pt>
                <c:pt idx="1">
                  <c:v>2018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17429.599999999995</c:v>
                </c:pt>
                <c:pt idx="1">
                  <c:v>19756.3</c:v>
                </c:pt>
              </c:numCache>
            </c:numRef>
          </c:val>
        </c:ser>
        <c:shape val="cylinder"/>
        <c:axId val="70245376"/>
        <c:axId val="70251264"/>
        <c:axId val="0"/>
      </c:bar3DChart>
      <c:catAx>
        <c:axId val="70245376"/>
        <c:scaling>
          <c:orientation val="minMax"/>
        </c:scaling>
        <c:axPos val="b"/>
        <c:tickLblPos val="nextTo"/>
        <c:crossAx val="70251264"/>
        <c:crosses val="autoZero"/>
        <c:auto val="1"/>
        <c:lblAlgn val="ctr"/>
        <c:lblOffset val="100"/>
      </c:catAx>
      <c:valAx>
        <c:axId val="70251264"/>
        <c:scaling>
          <c:orientation val="minMax"/>
        </c:scaling>
        <c:axPos val="l"/>
        <c:majorGridlines/>
        <c:numFmt formatCode="General" sourceLinked="1"/>
        <c:tickLblPos val="nextTo"/>
        <c:crossAx val="702453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solidFill>
          <a:schemeClr val="bg1">
            <a:lumMod val="20000"/>
            <a:lumOff val="80000"/>
          </a:schemeClr>
        </a:solidFill>
      </c:spPr>
    </c:sideWall>
    <c:backWall>
      <c:spPr>
        <a:solidFill>
          <a:schemeClr val="bg1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chemeClr val="tx2">
                  <a:lumMod val="75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2017 год факт</c:v>
                </c:pt>
                <c:pt idx="1">
                  <c:v>2018 год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3584.8</c:v>
                </c:pt>
                <c:pt idx="1">
                  <c:v>3877.3</c:v>
                </c:pt>
              </c:numCache>
            </c:numRef>
          </c:val>
        </c:ser>
        <c:shape val="cylinder"/>
        <c:axId val="84387712"/>
        <c:axId val="84389248"/>
        <c:axId val="0"/>
      </c:bar3DChart>
      <c:catAx>
        <c:axId val="84387712"/>
        <c:scaling>
          <c:orientation val="minMax"/>
        </c:scaling>
        <c:axPos val="b"/>
        <c:tickLblPos val="nextTo"/>
        <c:crossAx val="84389248"/>
        <c:crosses val="autoZero"/>
        <c:auto val="1"/>
        <c:lblAlgn val="ctr"/>
        <c:lblOffset val="100"/>
      </c:catAx>
      <c:valAx>
        <c:axId val="84389248"/>
        <c:scaling>
          <c:orientation val="minMax"/>
        </c:scaling>
        <c:axPos val="l"/>
        <c:majorGridlines/>
        <c:numFmt formatCode="General" sourceLinked="1"/>
        <c:tickLblPos val="nextTo"/>
        <c:crossAx val="843877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sideWall>
      <c:spPr>
        <a:solidFill>
          <a:schemeClr val="accent2">
            <a:lumMod val="20000"/>
            <a:lumOff val="80000"/>
          </a:schemeClr>
        </a:solidFill>
      </c:spPr>
    </c:sideWall>
    <c:backWall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8599758916330131"/>
          <c:y val="2.6924318351078991E-2"/>
          <c:w val="0.63415198207921064"/>
          <c:h val="0.8084809929101898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206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2017 год факт</c:v>
                </c:pt>
                <c:pt idx="1">
                  <c:v>2018 год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17593.3</c:v>
                </c:pt>
                <c:pt idx="1">
                  <c:v>19454</c:v>
                </c:pt>
              </c:numCache>
            </c:numRef>
          </c:val>
        </c:ser>
        <c:shape val="pyramid"/>
        <c:axId val="84574208"/>
        <c:axId val="84575744"/>
        <c:axId val="84547328"/>
      </c:bar3DChart>
      <c:catAx>
        <c:axId val="84574208"/>
        <c:scaling>
          <c:orientation val="minMax"/>
        </c:scaling>
        <c:axPos val="b"/>
        <c:tickLblPos val="nextTo"/>
        <c:crossAx val="84575744"/>
        <c:crosses val="autoZero"/>
        <c:auto val="1"/>
        <c:lblAlgn val="ctr"/>
        <c:lblOffset val="100"/>
      </c:catAx>
      <c:valAx>
        <c:axId val="84575744"/>
        <c:scaling>
          <c:orientation val="minMax"/>
        </c:scaling>
        <c:axPos val="l"/>
        <c:majorGridlines/>
        <c:numFmt formatCode="General" sourceLinked="1"/>
        <c:tickLblPos val="nextTo"/>
        <c:crossAx val="84574208"/>
        <c:crosses val="autoZero"/>
        <c:crossBetween val="between"/>
      </c:valAx>
      <c:serAx>
        <c:axId val="84547328"/>
        <c:scaling>
          <c:orientation val="minMax"/>
        </c:scaling>
        <c:axPos val="b"/>
        <c:tickLblPos val="nextTo"/>
        <c:crossAx val="84575744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DAF1D-3528-493F-AF6A-177F2664FCD8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4098B-40EC-4AB7-8F4A-BA9823DB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4098B-40EC-4AB7-8F4A-BA9823DB8E2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4098B-40EC-4AB7-8F4A-BA9823DB8E2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7703EB-274E-4AB8-AE7A-1B6A639EE87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285728"/>
            <a:ext cx="5777132" cy="307183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i="1" cap="none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Администрация  Пешковского сельского поселения</a:t>
            </a:r>
            <a:endParaRPr lang="ru-RU" i="1" cap="none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643314"/>
            <a:ext cx="5503838" cy="2818094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Бюджет для граждан </a:t>
            </a:r>
          </a:p>
          <a:p>
            <a:pPr algn="ctr"/>
            <a:r>
              <a:rPr lang="ru-RU" dirty="0" smtClean="0"/>
              <a:t>Подготовлен на основании Решения собрания депутатов Пешковского сельского поселения «О бюджете Пешковского сельского поселения на 2018год и плановый период 2019-2020 </a:t>
            </a:r>
            <a:r>
              <a:rPr lang="ru-RU" smtClean="0"/>
              <a:t>годов</a:t>
            </a:r>
            <a:r>
              <a:rPr lang="ru-RU" smtClean="0"/>
              <a:t>» № 73 от 26.12.2017 г.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C:\Documents and Settings\Пользователь\Рабочий стол\презентация\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3071834" cy="1928826"/>
          </a:xfrm>
          <a:prstGeom prst="rect">
            <a:avLst/>
          </a:prstGeom>
          <a:noFill/>
        </p:spPr>
      </p:pic>
      <p:pic>
        <p:nvPicPr>
          <p:cNvPr id="9" name="Рисунок 8" descr="http://peshkovskoesp.ru/Upload/Images/Gallery/Big/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714884"/>
            <a:ext cx="3214710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peshkovskoesp.ru/Upload/Images/Gallery/Big/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285728"/>
            <a:ext cx="307183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Структура собственных доходов бюджета Пешковского сельского поселения Азовского района на 2018 году</a:t>
            </a:r>
            <a:endParaRPr lang="ru-RU" sz="24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32951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 descr="C:\Documents and Settings\Пользователь\Рабочий стол\презентация\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5214950"/>
            <a:ext cx="3214710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Безвозмездные поступления в бюджет Пешковского сельского поселения Азовского района</a:t>
            </a:r>
            <a:endParaRPr lang="ru-RU" sz="28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2214554"/>
          <a:ext cx="742955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 descr="C:\Documents and Settings\Пользователь\Рабочий стол\презентация\491318_html_47e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786322"/>
            <a:ext cx="3060700" cy="1560502"/>
          </a:xfrm>
          <a:prstGeom prst="rect">
            <a:avLst/>
          </a:prstGeom>
          <a:noFill/>
        </p:spPr>
      </p:pic>
      <p:pic>
        <p:nvPicPr>
          <p:cNvPr id="7171" name="Picture 3" descr="C:\Documents and Settings\Пользователь\Рабочий стол\презентация\2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857760"/>
            <a:ext cx="3143272" cy="1738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Динамика расходов бюджета Пешковского сельского поселения Азовского района</a:t>
            </a:r>
            <a:endParaRPr lang="ru-RU" sz="28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00364" y="1966890"/>
          <a:ext cx="4767274" cy="4891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 descr="C:\Documents and Settings\Пользователь\Рабочий стол\презентация\3d85e11388fc5995c6182e2bc2272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2286017" cy="1503607"/>
          </a:xfrm>
          <a:prstGeom prst="rect">
            <a:avLst/>
          </a:prstGeom>
          <a:noFill/>
        </p:spPr>
      </p:pic>
      <p:pic>
        <p:nvPicPr>
          <p:cNvPr id="8197" name="Picture 5" descr="C:\Documents and Settings\Пользователь\Рабочий стол\презентация\8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1472" y="4714884"/>
            <a:ext cx="2034965" cy="1526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Динамика расходов бюджета Пешковского сельского поселения Азовского района на культуру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5257808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19" name="Picture 3" descr="C:\Documents and Settings\Пользователь\Рабочий стол\презентация\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714884"/>
            <a:ext cx="3143272" cy="1714512"/>
          </a:xfrm>
          <a:prstGeom prst="rect">
            <a:avLst/>
          </a:prstGeom>
          <a:noFill/>
        </p:spPr>
      </p:pic>
      <p:pic>
        <p:nvPicPr>
          <p:cNvPr id="9220" name="Picture 4" descr="C:\Documents and Settings\Пользователь\Рабочий стол\презентация\3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357430"/>
            <a:ext cx="3071834" cy="1881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94448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>
                <a:solidFill>
                  <a:srgbClr val="C00000"/>
                </a:solidFill>
              </a:rPr>
              <a:t>Расходы бюджета Пешковского сельского поселения Азовского района на реализацию муниципальных целевых программ</a:t>
            </a:r>
            <a:endParaRPr lang="ru-RU" sz="24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357554" y="1714488"/>
          <a:ext cx="5143536" cy="5143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2" name="Picture 2" descr="C:\Documents and Settings\Пользователь\Рабочий стол\презентация\sap-business-one-ondemand-pricing-i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14554"/>
            <a:ext cx="2643206" cy="1857388"/>
          </a:xfrm>
          <a:prstGeom prst="rect">
            <a:avLst/>
          </a:prstGeom>
          <a:noFill/>
        </p:spPr>
      </p:pic>
      <p:pic>
        <p:nvPicPr>
          <p:cNvPr id="10244" name="Picture 4" descr="C:\Documents and Settings\Пользователь\Рабочий стол\презентация\Trillion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572008"/>
            <a:ext cx="3000396" cy="1500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571612"/>
            <a:ext cx="4143404" cy="2928958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5400" i="1" dirty="0">
              <a:solidFill>
                <a:srgbClr val="C00000"/>
              </a:solidFill>
            </a:endParaRPr>
          </a:p>
        </p:txBody>
      </p:sp>
      <p:pic>
        <p:nvPicPr>
          <p:cNvPr id="11267" name="Picture 3" descr="C:\Documents and Settings\Пользователь\Рабочий стол\презентация\mrzdgscdgq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155" b="5155"/>
          <a:stretch>
            <a:fillRect/>
          </a:stretch>
        </p:blipFill>
        <p:spPr bwMode="auto">
          <a:xfrm rot="1174409">
            <a:off x="792089" y="731888"/>
            <a:ext cx="4192703" cy="4529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24875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УВАЖАЕМЫЕ ЖИТЕЛИ ПЕШКОВСКОГО СЕЛЬСКОГО ПОСЕЛЕНИЯ!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целях повышения прозрачности бюджета и бюджетного процесса разработан информационный ресурс «Бюджет для граждан». Излагая материал, мы постарались в доступной для граждан форме разъяснить все тонкости сложных механизмов бюджетного процесса.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   Как формируется доходная и расходная часть местного бюджета? Сколько тратиться из бюджета на благоустройство, социальную политику и другие отрасли? Ответы на эти вопросы содержит «Бюджет для граждан».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    В электронном издании даны определения терминов, рассмотрен механизм бюджетного процесса в Пешковском сельском поселении. Ключевые параметры бюджета на 2018 год и плановый период 2019-2020 годов приведены в основном разделе практически в полном объеме, дают наглядное представление о сложившейся ситуации.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    Мы надеемся, что информационный ресурс «Бюджет для граждан» будет интересен для каждого жителя Пешковского сельского поселения.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658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Основы формирования бюджета на 2018 и плановый период 2019-2020 годов. 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397000"/>
          <a:ext cx="7715304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3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Бюджетное послание Президента РФ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 социально-экономического развития Пешковского сельского поселения на 2018</a:t>
                      </a:r>
                      <a:r>
                        <a:rPr lang="ru-RU" baseline="0" dirty="0" smtClean="0"/>
                        <a:t> и плановый период 2019-2020</a:t>
                      </a:r>
                      <a:r>
                        <a:rPr lang="ru-RU" dirty="0" smtClean="0"/>
                        <a:t> годов.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 направления бюджетной и налоговой политики Пешковского сельского поселения на 2018год </a:t>
                      </a:r>
                      <a:r>
                        <a:rPr lang="ru-RU" baseline="0" dirty="0" smtClean="0"/>
                        <a:t>и плановый период 2019-2020</a:t>
                      </a:r>
                      <a:r>
                        <a:rPr lang="ru-RU" dirty="0" smtClean="0"/>
                        <a:t> годов.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Муниципальные программы Пешковского сельского поселения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Пользователь\Рабочий стол\презентация\otkrytyj_bjudzhe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71670" y="3929066"/>
            <a:ext cx="4357718" cy="2628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46588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Бюджет Пешковского сельского поселения на 2018 и плановый период 2019-2020 годов направлен на решение следующих ключевых задач: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928803"/>
          <a:ext cx="7929618" cy="340788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29618"/>
              </a:tblGrid>
              <a:tr h="8934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Обеспечение устойчивости и сбалансированности бюджетной системы в целях гарантированного исполнения действующих принимаемых расходных обязательств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5408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Повышение эффективности бюджетной политики, в том числе за счет роста эффективности бюджетных расходов</a:t>
                      </a:r>
                    </a:p>
                  </a:txBody>
                  <a:tcPr/>
                </a:tc>
              </a:tr>
              <a:tr h="738086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Соответствие финансовых возможностей Пешковского сельского поселения ключевым направлениям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5408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Повышение роли бюджетной политики для поддержки экономического роста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243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Повышение прозрачности и открытости бюджетного процесса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Documents and Settings\Пользователь\Рабочий стол\презентация\byudzhe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429264"/>
            <a:ext cx="3350400" cy="1285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Доходы бюджета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Пользователь\Рабочий стол\презентация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000108"/>
            <a:ext cx="3719514" cy="3429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1000108"/>
            <a:ext cx="3857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Доходы бюджета – денежные средства, поступающие в распоряжение органов государственной власти.</a:t>
            </a:r>
          </a:p>
          <a:p>
            <a:r>
              <a:rPr lang="ru-RU" dirty="0" smtClean="0"/>
              <a:t>   Доходы бюджета любого уровня состоят из налоговых и неналоговых доходов, а также безвозмездных поступлений.</a:t>
            </a:r>
          </a:p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1571811">
            <a:off x="1387295" y="3509235"/>
            <a:ext cx="64294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180408">
            <a:off x="3500430" y="3429000"/>
            <a:ext cx="64294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4714884"/>
            <a:ext cx="3500462" cy="1857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4810" y="4714884"/>
            <a:ext cx="3286148" cy="17859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4714885"/>
            <a:ext cx="31432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Неналоговые доходы:</a:t>
            </a:r>
          </a:p>
          <a:p>
            <a:pPr>
              <a:buFontTx/>
              <a:buChar char="-"/>
            </a:pPr>
            <a:r>
              <a:rPr lang="ru-RU" sz="1400" dirty="0" smtClean="0"/>
              <a:t>Доходы от использования государственного имущества;</a:t>
            </a:r>
          </a:p>
          <a:p>
            <a:pPr>
              <a:buFontTx/>
              <a:buChar char="-"/>
            </a:pPr>
            <a:r>
              <a:rPr lang="ru-RU" sz="1400" dirty="0" smtClean="0"/>
              <a:t>Доходы от платных услуг;</a:t>
            </a:r>
          </a:p>
          <a:p>
            <a:pPr>
              <a:buFontTx/>
              <a:buChar char="-"/>
            </a:pPr>
            <a:r>
              <a:rPr lang="ru-RU" sz="1400" dirty="0" smtClean="0"/>
              <a:t>Штрафы за нарушение законодательства о налогах и сборах;</a:t>
            </a:r>
          </a:p>
          <a:p>
            <a:r>
              <a:rPr lang="ru-RU" sz="1400" dirty="0" smtClean="0"/>
              <a:t>- Иные налоговые доходы.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14810" y="4857760"/>
            <a:ext cx="27860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Безвозмездные поступления:</a:t>
            </a:r>
          </a:p>
          <a:p>
            <a:r>
              <a:rPr lang="ru-RU" sz="1400" dirty="0" smtClean="0"/>
              <a:t>- Безвозмездные поступления из областного бюджета (дотации, субвенции и иные межбюджетные трансферты).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86808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100" b="1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Основные характеристики бюджета Пешковского сельского поселения на 2018 год</a:t>
            </a:r>
            <a:endParaRPr lang="ru-RU" sz="3100" b="1" i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3174" y="3429000"/>
            <a:ext cx="2571768" cy="21431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9293235">
            <a:off x="539383" y="1870744"/>
            <a:ext cx="2353029" cy="213597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2596520">
            <a:off x="5265094" y="1825335"/>
            <a:ext cx="2289194" cy="217783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71736" y="3214687"/>
            <a:ext cx="27860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Бюджет Пешковского сельского поселения на 2018 год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9439507">
            <a:off x="1039155" y="2242086"/>
            <a:ext cx="11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Доходы  19754,1 тыс.</a:t>
            </a:r>
          </a:p>
          <a:p>
            <a:r>
              <a:rPr lang="ru-RU" dirty="0" smtClean="0"/>
              <a:t>рублей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794969">
            <a:off x="5760080" y="2504707"/>
            <a:ext cx="1114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Расходы 19754,1</a:t>
            </a:r>
          </a:p>
          <a:p>
            <a:r>
              <a:rPr lang="ru-RU" dirty="0" smtClean="0"/>
              <a:t>тыс.</a:t>
            </a:r>
          </a:p>
          <a:p>
            <a:r>
              <a:rPr lang="ru-RU" dirty="0" smtClean="0"/>
              <a:t>рублей</a:t>
            </a:r>
            <a:endParaRPr lang="ru-RU" dirty="0"/>
          </a:p>
        </p:txBody>
      </p:sp>
      <p:sp>
        <p:nvSpPr>
          <p:cNvPr id="9" name="Арка 8"/>
          <p:cNvSpPr/>
          <p:nvPr/>
        </p:nvSpPr>
        <p:spPr>
          <a:xfrm rot="10800000">
            <a:off x="1214414" y="3857628"/>
            <a:ext cx="5429288" cy="2857520"/>
          </a:xfrm>
          <a:prstGeom prst="blockArc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6072206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Бюджет сбалансирован</a:t>
            </a:r>
            <a:endParaRPr lang="ru-RU" sz="2000" b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894514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Основные характеристики бюджета пешковского сельского поселения на 2019-2020 год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3174" y="3357562"/>
            <a:ext cx="2571768" cy="21431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9293235">
            <a:off x="524255" y="1989052"/>
            <a:ext cx="2028862" cy="1974280"/>
          </a:xfrm>
          <a:prstGeom prst="downArrow">
            <a:avLst>
              <a:gd name="adj1" fmla="val 50000"/>
              <a:gd name="adj2" fmla="val 48632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2596520">
            <a:off x="5354234" y="1801498"/>
            <a:ext cx="2110914" cy="1868322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86050" y="3500438"/>
            <a:ext cx="23574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Бюджет Пешковского сельского поселения на 2019-2020 год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9439507">
            <a:off x="921126" y="2117924"/>
            <a:ext cx="1129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Доходы</a:t>
            </a:r>
          </a:p>
          <a:p>
            <a:r>
              <a:rPr lang="ru-RU" sz="1600" dirty="0" smtClean="0"/>
              <a:t>На 2019 Г.  18851,0</a:t>
            </a:r>
          </a:p>
          <a:p>
            <a:r>
              <a:rPr lang="ru-RU" sz="1600" dirty="0" smtClean="0"/>
              <a:t>тыс.</a:t>
            </a:r>
          </a:p>
          <a:p>
            <a:r>
              <a:rPr lang="ru-RU" sz="1600" dirty="0" smtClean="0"/>
              <a:t>рублей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 rot="1794969">
            <a:off x="5824565" y="2331084"/>
            <a:ext cx="1114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Расходы На 2019 Г. 18851,0</a:t>
            </a:r>
          </a:p>
          <a:p>
            <a:r>
              <a:rPr lang="ru-RU" sz="1600" dirty="0" smtClean="0"/>
              <a:t>тыс.</a:t>
            </a:r>
          </a:p>
          <a:p>
            <a:r>
              <a:rPr lang="ru-RU" sz="1600" dirty="0" smtClean="0"/>
              <a:t>рублей</a:t>
            </a:r>
            <a:endParaRPr lang="ru-RU" sz="1600" dirty="0"/>
          </a:p>
        </p:txBody>
      </p:sp>
      <p:sp>
        <p:nvSpPr>
          <p:cNvPr id="9" name="Арка 8"/>
          <p:cNvSpPr/>
          <p:nvPr/>
        </p:nvSpPr>
        <p:spPr>
          <a:xfrm rot="10800000">
            <a:off x="1214414" y="3857628"/>
            <a:ext cx="5429288" cy="2857520"/>
          </a:xfrm>
          <a:prstGeom prst="blockArc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6072206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Бюджет сбалансирован</a:t>
            </a:r>
            <a:endParaRPr lang="ru-RU" sz="2000" b="1" u="sng" dirty="0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142844" y="3714752"/>
            <a:ext cx="2500330" cy="17145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rgbClr val="C00000"/>
                </a:solidFill>
              </a:rPr>
              <a:t>Доходы</a:t>
            </a:r>
          </a:p>
          <a:p>
            <a:r>
              <a:rPr lang="ru-RU" sz="1500" dirty="0" smtClean="0">
                <a:solidFill>
                  <a:srgbClr val="C00000"/>
                </a:solidFill>
              </a:rPr>
              <a:t>На 2020 Г.  19023,3</a:t>
            </a:r>
          </a:p>
          <a:p>
            <a:r>
              <a:rPr lang="ru-RU" sz="1500" dirty="0" smtClean="0">
                <a:solidFill>
                  <a:srgbClr val="C00000"/>
                </a:solidFill>
              </a:rPr>
              <a:t>Тыс.рублей</a:t>
            </a:r>
            <a:endParaRPr lang="ru-RU" sz="1500" dirty="0">
              <a:solidFill>
                <a:srgbClr val="C0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357818" y="3714752"/>
            <a:ext cx="2428892" cy="1857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Расходы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На 2020 Г. 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  19023,3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Тыс.рублей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Динамика доходов бюджета Пешковского сельского поселения Азовского района</a:t>
            </a:r>
            <a:endParaRPr lang="ru-RU" sz="32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5329246" cy="4962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 descr="C:\Documents and Settings\Пользователь\Рабочий стол\презентация\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143380"/>
            <a:ext cx="3643338" cy="2339596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Рабочий стол\презентация\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0660" y="2071678"/>
            <a:ext cx="3250429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Структура собственных доходов бюджета Пешковского сельского поселения Азовского района за 2017 год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643306" y="1500174"/>
          <a:ext cx="5286412" cy="488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C:\Documents and Settings\Пользователь\Рабочий стол\презентация\e8e440d3299661d525917bdceb117f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68"/>
            <a:ext cx="3143272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rgbClr val="FFFF00"/>
      </a:lt1>
      <a:dk2>
        <a:srgbClr val="FFC6DC"/>
      </a:dk2>
      <a:lt2>
        <a:srgbClr val="C3DCFF"/>
      </a:lt2>
      <a:accent1>
        <a:srgbClr val="FFAEDA"/>
      </a:accent1>
      <a:accent2>
        <a:srgbClr val="FFC000"/>
      </a:accent2>
      <a:accent3>
        <a:srgbClr val="0070C0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447</TotalTime>
  <Words>432</Words>
  <Application>Microsoft Office PowerPoint</Application>
  <PresentationFormat>Экран (4:3)</PresentationFormat>
  <Paragraphs>70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Администрация  Пешковского сельского поселения</vt:lpstr>
      <vt:lpstr>УВАЖАЕМЫЕ ЖИТЕЛИ ПЕШКОВСКОГО СЕЛЬСКОГО ПОСЕЛЕНИЯ!</vt:lpstr>
      <vt:lpstr>Основы формирования бюджета на 2018 и плановый период 2019-2020 годов. </vt:lpstr>
      <vt:lpstr>Бюджет Пешковского сельского поселения на 2018 и плановый период 2019-2020 годов направлен на решение следующих ключевых задач:</vt:lpstr>
      <vt:lpstr>Доходы бюджета</vt:lpstr>
      <vt:lpstr> Основные характеристики бюджета Пешковского сельского поселения на 2018 год</vt:lpstr>
      <vt:lpstr>Основные характеристики бюджета пешковского сельского поселения на 2019-2020 год</vt:lpstr>
      <vt:lpstr>Динамика доходов бюджета Пешковского сельского поселения Азовского района</vt:lpstr>
      <vt:lpstr>Структура собственных доходов бюджета Пешковского сельского поселения Азовского района за 2017 год</vt:lpstr>
      <vt:lpstr>Структура собственных доходов бюджета Пешковского сельского поселения Азовского района на 2018 году</vt:lpstr>
      <vt:lpstr>Безвозмездные поступления в бюджет Пешковского сельского поселения Азовского района</vt:lpstr>
      <vt:lpstr>Динамика расходов бюджета Пешковского сельского поселения Азовского района</vt:lpstr>
      <vt:lpstr>Динамика расходов бюджета Пешковского сельского поселения Азовского района на культуру</vt:lpstr>
      <vt:lpstr>   Расходы бюджета Пешковского сельского поселения Азовского района на реализацию муниципальных целевых программ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68</cp:revision>
  <dcterms:created xsi:type="dcterms:W3CDTF">2016-02-10T11:06:32Z</dcterms:created>
  <dcterms:modified xsi:type="dcterms:W3CDTF">2018-02-21T07:30:09Z</dcterms:modified>
</cp:coreProperties>
</file>