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58" r:id="rId4"/>
    <p:sldId id="259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77BF4-109E-49A1-89FC-3A8B4E64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254000"/>
            <a:ext cx="10131425" cy="3568700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93E44C-FFC7-40FD-8ECD-BABA8232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4553019"/>
            <a:ext cx="3168650" cy="20509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4D2BBE-6664-431E-ABBA-24D33F962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3" y="3822700"/>
            <a:ext cx="4383087" cy="23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42A477-0134-4048-8297-E4EF6150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92868"/>
            <a:ext cx="11823700" cy="6650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33BF46-2732-46C2-8200-9C05CD73D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99" y="4610100"/>
            <a:ext cx="6184901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82F78-781C-4411-9FE8-0B42AD04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27000"/>
            <a:ext cx="12192000" cy="1346199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2">
                    <a:lumMod val="75000"/>
                  </a:schemeClr>
                </a:solidFill>
              </a:rPr>
              <a:t>Что такое формирование современной комфортной городской среды?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0D2312-379C-4403-8BAF-27FB16674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" y="1727199"/>
            <a:ext cx="11811000" cy="486410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 – создать наиболее удобную, качественную,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комфортную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современную </a:t>
            </a:r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среду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жизни граждан, преобразить города и поселки, а также вовлечь граждан в процесс благоустройства территорий.</a:t>
            </a:r>
          </a:p>
          <a:p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участию муниципальных образований в проекте формирования комфортной городской среды </a:t>
            </a:r>
            <a:r>
              <a:rPr lang="ru-RU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территории муниципальных образований обретают эстетический вид путем выполнения работ по озеленению, также появляется комфортная среда для активного, либо тихого времяпрепровождения младшего и старшего поколения, создаются условия для комфортного и безопасного передвижения с учетом интересов различных групп населения, </a:t>
            </a:r>
            <a:r>
              <a:rPr lang="ru-RU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 туристический поток, что положительно влияет на занятость, уровень культурной и экономической активности населения, а также на важнейшие для человека направления в сфере сохранения экологии, здорового образа жизни, здоровых отношений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0055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504FD-55EB-43A5-827F-06AA1F09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9" y="406400"/>
            <a:ext cx="4585462" cy="6070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59C480-E3FF-426E-93E7-9D146BB4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61" y="3619500"/>
            <a:ext cx="6629400" cy="304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97474-451D-4497-A160-661E17BD6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90500"/>
            <a:ext cx="6629400" cy="287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470C3-16E9-48FA-BAEC-9DD0A097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8254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bg2">
                    <a:lumMod val="75000"/>
                  </a:schemeClr>
                </a:solidFill>
              </a:rPr>
              <a:t>Алгоритм бюджетирования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8FF60-E12B-4E9C-BCB6-8C6FF7BB0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46200"/>
            <a:ext cx="10474328" cy="52324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В разных регионах механизмы могут быть разными. Но чаще всего предусматривается несколько шагов: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Определение суммы бюджетных средств на программу.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Определение календарного цикла инициативного бюджетирования, вынесение соответствующих распоряжений.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Непосредственно отбор. Идеи, набравшие большее количество голосов, в дальнейшем разрабатываются (по ним готовятся проекты).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Выделение финансирования на работы.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Реализация проектов выбранными подрядчиками.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802124-7ED1-4D24-904F-663A88D5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36708">
            <a:off x="9276120" y="4550660"/>
            <a:ext cx="2269418" cy="14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1A18C-2E85-4C94-B6A6-0BD9A3AD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7501"/>
            <a:ext cx="10096500" cy="128269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Какие проекты можно реализовать с помощью формирования комфортной городской среды?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3F22EE-2BBF-41BE-ACE7-B81ED766C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66701" y="5968999"/>
            <a:ext cx="6769101" cy="88900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FF00"/>
                </a:solidFill>
              </a:rPr>
              <a:t>Также проекты могут быть направлены на модернизацию социальных объектов (учреждений культуры, спорта).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38C1EE28-D23C-4192-8EB3-96C39F8D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05" y="2057400"/>
            <a:ext cx="2902076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1ACA8-A51B-4E78-969C-3AE8C271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18" y="1820250"/>
            <a:ext cx="3291681" cy="1989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97077-9E67-4B79-A1CC-CA5A0D909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296" y="3390899"/>
            <a:ext cx="3667127" cy="244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394E8-5F18-422C-9524-3CB120C011C6}"/>
              </a:ext>
            </a:extLst>
          </p:cNvPr>
          <p:cNvSpPr txBox="1"/>
          <p:nvPr/>
        </p:nvSpPr>
        <p:spPr>
          <a:xfrm>
            <a:off x="2660650" y="527783"/>
            <a:ext cx="7124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Схема </a:t>
            </a:r>
            <a:r>
              <a:rPr lang="ru-RU" sz="4000" dirty="0" err="1">
                <a:solidFill>
                  <a:schemeClr val="bg2">
                    <a:lumMod val="75000"/>
                  </a:schemeClr>
                </a:solidFill>
              </a:rPr>
              <a:t>софинансирования</a:t>
            </a:r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 проектов</a:t>
            </a: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2C67C4D1-8983-4192-B371-94DDE3732219}"/>
              </a:ext>
            </a:extLst>
          </p:cNvPr>
          <p:cNvSpPr/>
          <p:nvPr/>
        </p:nvSpPr>
        <p:spPr>
          <a:xfrm>
            <a:off x="4070350" y="2368925"/>
            <a:ext cx="4305300" cy="711200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Федеральный бюджет</a:t>
            </a:r>
          </a:p>
        </p:txBody>
      </p:sp>
      <p:sp>
        <p:nvSpPr>
          <p:cNvPr id="7" name="Стрелка вправо с вырезом 18">
            <a:extLst>
              <a:ext uri="{FF2B5EF4-FFF2-40B4-BE49-F238E27FC236}">
                <a16:creationId xmlns:a16="http://schemas.microsoft.com/office/drawing/2014/main" id="{00FB36C4-FF5B-43C9-B0D4-827F6BB5E62D}"/>
              </a:ext>
            </a:extLst>
          </p:cNvPr>
          <p:cNvSpPr/>
          <p:nvPr/>
        </p:nvSpPr>
        <p:spPr>
          <a:xfrm rot="2917442">
            <a:off x="6510489" y="3817252"/>
            <a:ext cx="1061499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CC18FC2-52A6-4C53-AD05-163523B5597A}"/>
              </a:ext>
            </a:extLst>
          </p:cNvPr>
          <p:cNvSpPr/>
          <p:nvPr/>
        </p:nvSpPr>
        <p:spPr>
          <a:xfrm>
            <a:off x="1876934" y="4672398"/>
            <a:ext cx="2997200" cy="1549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bg2">
                    <a:lumMod val="75000"/>
                  </a:schemeClr>
                </a:solidFill>
              </a:rPr>
              <a:t>Региональный бюджет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1BC7C09-23B9-49E8-A21E-8412B1EC6602}"/>
              </a:ext>
            </a:extLst>
          </p:cNvPr>
          <p:cNvSpPr/>
          <p:nvPr/>
        </p:nvSpPr>
        <p:spPr>
          <a:xfrm>
            <a:off x="7420410" y="4688431"/>
            <a:ext cx="2297834" cy="1193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Бюджет сельского поселения</a:t>
            </a:r>
          </a:p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Стрелка вправо с вырезом 19">
            <a:extLst>
              <a:ext uri="{FF2B5EF4-FFF2-40B4-BE49-F238E27FC236}">
                <a16:creationId xmlns:a16="http://schemas.microsoft.com/office/drawing/2014/main" id="{F81D2848-1F48-46B3-9283-44318F5C85B4}"/>
              </a:ext>
            </a:extLst>
          </p:cNvPr>
          <p:cNvSpPr/>
          <p:nvPr/>
        </p:nvSpPr>
        <p:spPr>
          <a:xfrm>
            <a:off x="4988126" y="5285331"/>
            <a:ext cx="2053112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06648-03F0-4D42-A232-ACA9857B0D70}"/>
              </a:ext>
            </a:extLst>
          </p:cNvPr>
          <p:cNvSpPr txBox="1"/>
          <p:nvPr/>
        </p:nvSpPr>
        <p:spPr>
          <a:xfrm>
            <a:off x="7375960" y="3615544"/>
            <a:ext cx="1406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200" i="1" dirty="0"/>
              <a:t>Субсидия на со финансирование реализации проекта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1D5A8C-60CD-4F60-9565-B8CAE4D5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94555">
            <a:off x="362168" y="2106218"/>
            <a:ext cx="2764864" cy="17443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3832E9-4E75-472A-9C30-F0E4DB3D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486" y="1497573"/>
            <a:ext cx="3019270" cy="21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A5B2E8-1881-425A-9756-EAC71481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511174"/>
            <a:ext cx="90297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64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445</TotalTime>
  <Words>238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Небесная</vt:lpstr>
      <vt:lpstr>ФОРМИРОВАНИЕ СОВРЕМЕННОЙ ГОРОДСКОЙ СРЕДЫ</vt:lpstr>
      <vt:lpstr>Презентация PowerPoint</vt:lpstr>
      <vt:lpstr>Что такое формирование современной комфортной городской среды?</vt:lpstr>
      <vt:lpstr>Презентация PowerPoint</vt:lpstr>
      <vt:lpstr>Алгоритм бюджетирования </vt:lpstr>
      <vt:lpstr>Какие проекты можно реализовать с помощью формирования комфортной городской среды?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2021-07-15T08:18:07Z</dcterms:created>
  <dcterms:modified xsi:type="dcterms:W3CDTF">2021-07-29T11:51:51Z</dcterms:modified>
</cp:coreProperties>
</file>