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1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11B"/>
    <a:srgbClr val="4F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120" autoAdjust="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Доходы всего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6053667648039117E-2"/>
                  <c:y val="-0.324953046788910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B1-4636-ADE0-A1C64A59FB61}"/>
                </c:ext>
              </c:extLst>
            </c:dLbl>
            <c:dLbl>
              <c:idx val="1"/>
              <c:layout>
                <c:manualLayout>
                  <c:x val="4.1277919474668294E-2"/>
                  <c:y val="-0.236801542490304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B1-4636-ADE0-A1C64A59FB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26205.200000000001</c:v>
                </c:pt>
                <c:pt idx="1">
                  <c:v>28449.1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B1-4636-ADE0-A1C64A59FB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40221312"/>
        <c:axId val="67854720"/>
        <c:axId val="0"/>
      </c:bar3DChart>
      <c:catAx>
        <c:axId val="402213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2">
                    <a:lumMod val="50000"/>
                  </a:schemeClr>
                </a:solidFill>
              </a:defRPr>
            </a:pPr>
            <a:endParaRPr lang="ru-RU"/>
          </a:p>
        </c:txPr>
        <c:crossAx val="67854720"/>
        <c:crosses val="autoZero"/>
        <c:auto val="1"/>
        <c:lblAlgn val="ctr"/>
        <c:lblOffset val="100"/>
        <c:noMultiLvlLbl val="0"/>
      </c:catAx>
      <c:valAx>
        <c:axId val="67854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40221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449416640177058E-2"/>
          <c:y val="0.3785205964769347"/>
          <c:w val="0.86449834587174312"/>
          <c:h val="0.5345853547136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14688</c:v>
                </c:pt>
                <c:pt idx="1">
                  <c:v>139.69999999999999</c:v>
                </c:pt>
                <c:pt idx="2">
                  <c:v>13621.4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6-4274-B568-8F474B7A40E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6.2582963950599854E-2"/>
          <c:y val="4.5485378167857873E-2"/>
          <c:w val="0.82451003833712522"/>
          <c:h val="0.25937032128705295"/>
        </c:manualLayout>
      </c:layout>
      <c:overlay val="0"/>
      <c:txPr>
        <a:bodyPr/>
        <a:lstStyle/>
        <a:p>
          <a:pPr>
            <a:defRPr b="1">
              <a:solidFill>
                <a:schemeClr val="accent6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7000"/>
                    <a:tint val="50000"/>
                    <a:satMod val="300000"/>
                  </a:schemeClr>
                </a:gs>
                <a:gs pos="35000">
                  <a:schemeClr val="accent1">
                    <a:shade val="47000"/>
                    <a:tint val="37000"/>
                    <a:satMod val="300000"/>
                  </a:schemeClr>
                </a:gs>
                <a:gs pos="100000">
                  <a:schemeClr val="accent1">
                    <a:shade val="47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47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47000"/>
                  <a:shade val="9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5416666666666666E-2"/>
                  <c:y val="-0.275000000000000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FE-4890-9B9E-01E7E1D0A665}"/>
                </c:ext>
              </c:extLst>
            </c:dLbl>
            <c:dLbl>
              <c:idx val="1"/>
              <c:layout>
                <c:manualLayout>
                  <c:x val="3.125E-2"/>
                  <c:y val="-0.19062499999999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FE-4890-9B9E-01E7E1D0A6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26205.200000000001</c:v>
                </c:pt>
                <c:pt idx="1">
                  <c:v>23606.2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E-4890-9B9E-01E7E1D0A6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tint val="50000"/>
                    <a:satMod val="300000"/>
                  </a:schemeClr>
                </a:gs>
                <a:gs pos="35000">
                  <a:schemeClr val="accent1">
                    <a:shade val="65000"/>
                    <a:tint val="37000"/>
                    <a:satMod val="300000"/>
                  </a:schemeClr>
                </a:gs>
                <a:gs pos="100000">
                  <a:schemeClr val="accent1">
                    <a:shade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65000"/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8BE7-4E24-B0EC-CF0EEAFEB8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2000"/>
                    <a:tint val="50000"/>
                    <a:satMod val="300000"/>
                  </a:schemeClr>
                </a:gs>
                <a:gs pos="35000">
                  <a:schemeClr val="accent1">
                    <a:shade val="82000"/>
                    <a:tint val="37000"/>
                    <a:satMod val="300000"/>
                  </a:schemeClr>
                </a:gs>
                <a:gs pos="100000">
                  <a:schemeClr val="accent1">
                    <a:shade val="82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82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82000"/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8BE7-4E24-B0EC-CF0EEAFEB85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8BE7-4E24-B0EC-CF0EEAFEB85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tint val="50000"/>
                    <a:satMod val="300000"/>
                  </a:schemeClr>
                </a:gs>
                <a:gs pos="35000">
                  <a:schemeClr val="accent1">
                    <a:tint val="83000"/>
                    <a:tint val="37000"/>
                    <a:satMod val="300000"/>
                  </a:schemeClr>
                </a:gs>
                <a:gs pos="100000">
                  <a:schemeClr val="accent1">
                    <a:tint val="83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83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83000"/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4-8BE7-4E24-B0EC-CF0EEAFEB85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tint val="50000"/>
                    <a:satMod val="300000"/>
                  </a:schemeClr>
                </a:gs>
                <a:gs pos="35000">
                  <a:schemeClr val="accent1">
                    <a:tint val="65000"/>
                    <a:tint val="37000"/>
                    <a:satMod val="300000"/>
                  </a:schemeClr>
                </a:gs>
                <a:gs pos="100000">
                  <a:schemeClr val="accent1">
                    <a:tint val="65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65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65000"/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5-8BE7-4E24-B0EC-CF0EEAFEB85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Столбец6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8000"/>
                    <a:tint val="50000"/>
                    <a:satMod val="300000"/>
                  </a:schemeClr>
                </a:gs>
                <a:gs pos="35000">
                  <a:schemeClr val="accent1">
                    <a:tint val="48000"/>
                    <a:tint val="37000"/>
                    <a:satMod val="300000"/>
                  </a:schemeClr>
                </a:gs>
                <a:gs pos="100000">
                  <a:schemeClr val="accent1">
                    <a:tint val="48000"/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tint val="48000"/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p3d contourW="9525">
              <a:contourClr>
                <a:schemeClr val="accent1">
                  <a:tint val="48000"/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8BE7-4E24-B0EC-CF0EEAFEB8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69921024"/>
        <c:axId val="67776512"/>
        <c:axId val="0"/>
      </c:bar3DChart>
      <c:catAx>
        <c:axId val="69921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776512"/>
        <c:crosses val="autoZero"/>
        <c:auto val="1"/>
        <c:lblAlgn val="ctr"/>
        <c:lblOffset val="100"/>
        <c:noMultiLvlLbl val="0"/>
      </c:catAx>
      <c:valAx>
        <c:axId val="6777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92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0.66149</cdr:x>
      <cdr:y>0.17719</cdr:y>
    </cdr:from>
    <cdr:to>
      <cdr:x>0.81505</cdr:x>
      <cdr:y>0.31893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720080"/>
          <a:ext cx="93610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chemeClr val="accent6">
                  <a:lumMod val="75000"/>
                </a:schemeClr>
              </a:solidFill>
            </a:rPr>
            <a:t>90,1%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01016@donpac.r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eb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8424936" cy="158417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+mj-lt"/>
              </a:rPr>
              <a:t>Отчет об исполнении  бюджета Пешковского сельского поселения Азовского района за 2020 год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122" name="AutoShape 2" descr="https://lucidgypsy.files.wordpress.com/2013/12/sky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80528" y="0"/>
            <a:ext cx="9324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ЦЕЛЕВЫХ ПРОГРАММ </a:t>
            </a:r>
            <a:r>
              <a:rPr lang="ru-RU" sz="2400" b="1" dirty="0">
                <a:solidFill>
                  <a:srgbClr val="FF0000"/>
                </a:solidFill>
              </a:rPr>
              <a:t>(ПРОДОЛЖЕНИЕ)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10432"/>
              </p:ext>
            </p:extLst>
          </p:nvPr>
        </p:nvGraphicFramePr>
        <p:xfrm>
          <a:off x="287524" y="990682"/>
          <a:ext cx="8568952" cy="5738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51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3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 с начала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5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сетей наружного освещения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3715500,00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3551165,76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73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«Озеленение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252041,00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272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2704600,00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1738710,00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67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4681200,00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4681200,00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0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физической культуры и спорта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65028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"Охрана окружающей среды и рациональное природопользование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706609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и создание условий для эффективного управления муниципальными финансами»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9624100,00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8983911,70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0841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«Доступная среда на территории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521893"/>
                  </a:ext>
                </a:extLst>
              </a:tr>
              <a:tr h="26288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"Социальная поддержка граждан»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52603,08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642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795" y="4653136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Администрация Пешковского сельского поселения</a:t>
            </a:r>
          </a:p>
          <a:p>
            <a:r>
              <a:rPr lang="ru-RU" sz="2000" b="1" dirty="0"/>
              <a:t>Телефон: 8 (86342) 3-01-11</a:t>
            </a:r>
          </a:p>
          <a:p>
            <a:r>
              <a:rPr lang="ru-RU" sz="2000" b="1" dirty="0"/>
              <a:t>Адрес: 346760, Ростовская область, Азовский район, </a:t>
            </a:r>
            <a:r>
              <a:rPr lang="ru-RU" sz="2000" b="1" dirty="0" err="1"/>
              <a:t>с.Пешково</a:t>
            </a:r>
            <a:r>
              <a:rPr lang="ru-RU" sz="2000" b="1" dirty="0"/>
              <a:t>, пер. </a:t>
            </a:r>
          </a:p>
          <a:p>
            <a:r>
              <a:rPr lang="ru-RU" sz="2000" b="1" dirty="0"/>
              <a:t>Октябрьский, 22, E-mail: 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sp01016@</a:t>
            </a:r>
            <a:r>
              <a:rPr lang="en-US" sz="2000" b="1" dirty="0" err="1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donpac</a:t>
            </a:r>
            <a:r>
              <a:rPr lang="ru-RU" sz="20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ru-RU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endParaRPr lang="ru-RU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DA2134-A031-45BA-95F6-42A03A60BDA2}"/>
              </a:ext>
            </a:extLst>
          </p:cNvPr>
          <p:cNvSpPr txBox="1"/>
          <p:nvPr/>
        </p:nvSpPr>
        <p:spPr>
          <a:xfrm>
            <a:off x="960934" y="980728"/>
            <a:ext cx="7416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i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188640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altLang="ru-RU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Пешковского сельского поселения!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844824"/>
            <a:ext cx="8712968" cy="39703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Представляем Вашему вниманию Отчет об исполнении  бюджета Пешковского сельского поселения Азовского района за 2020 год.</a:t>
            </a:r>
          </a:p>
          <a:p>
            <a:pPr algn="just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Бюджет для граждан нацелен на получение обратной связи от жителей поселения, которых волнуют проблемы муниципальных финансов. Надеемся, что представление бюджета в понятной для жителей форме повысит уровень общественного участия граждан в бюджетном процессе.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892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ОСНОВНЫЕ ПАРАМЕТРЫ ИСПОЛНЕНИЯ  БЮДЖЕТА ПЕШКОВСКОГО СЕЛЬСКОГО ПОСЕЛЕНИЯ ЗА 2020 ГОД (ТЫС.РУБ.)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340160"/>
              </p:ext>
            </p:extLst>
          </p:nvPr>
        </p:nvGraphicFramePr>
        <p:xfrm>
          <a:off x="1115616" y="1844824"/>
          <a:ext cx="7200800" cy="220740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76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3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20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580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Показатель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План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Факт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Исполнение</a:t>
                      </a:r>
                    </a:p>
                    <a:p>
                      <a:pPr algn="ctr"/>
                      <a:r>
                        <a:rPr lang="ru-RU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(%)</a:t>
                      </a:r>
                      <a:endParaRPr lang="ru-RU"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26205,2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28449,1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108,6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Расход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26205,2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23606,2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90,0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46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Профицит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4842,9</a:t>
                      </a:r>
                      <a:endParaRPr lang="ru-RU" sz="20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9365C4-EEA7-459B-9F71-906838572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0525">
            <a:off x="6304489" y="4601273"/>
            <a:ext cx="2567434" cy="17445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D42220-2F51-471E-B7AA-A97B017517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3745">
            <a:off x="346329" y="4525675"/>
            <a:ext cx="2922962" cy="178537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332656"/>
            <a:ext cx="8344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2020 ГОД ПО ДОХОДАМ (ТЫС.РУБ.)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27349641"/>
              </p:ext>
            </p:extLst>
          </p:nvPr>
        </p:nvGraphicFramePr>
        <p:xfrm>
          <a:off x="467544" y="1916832"/>
          <a:ext cx="3744416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94669121"/>
              </p:ext>
            </p:extLst>
          </p:nvPr>
        </p:nvGraphicFramePr>
        <p:xfrm>
          <a:off x="3635896" y="1916832"/>
          <a:ext cx="5508104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54022"/>
              </p:ext>
            </p:extLst>
          </p:nvPr>
        </p:nvGraphicFramePr>
        <p:xfrm>
          <a:off x="382639" y="1448781"/>
          <a:ext cx="8496943" cy="39604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68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70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План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Поступило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Отклонения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12525,1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14827,7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+2302,6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доходы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3698,3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3574,4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-123,8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Единый сельскохозяйственный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1325,3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1903,0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577,8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Налог на имущество физических лиц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969,9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1219,3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249,4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Земельный налог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6376,0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7948,5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1572,5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Государственная пошлина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68,1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34,4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-33,7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5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Доходы от сдачи в аренду имущества, находящегося в государственной и муниципальной собственности доходы от использования имущества, находящегося в государственной и муниципальной собственности  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81,8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104,2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22,4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8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Штрафы</a:t>
                      </a:r>
                      <a:endParaRPr lang="ru-RU" sz="15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5,8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4,1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-1,7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31,4</a:t>
                      </a:r>
                      <a:endParaRPr lang="ru-RU" sz="1500" b="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31,4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</a:p>
                  </a:txBody>
                  <a:tcPr marL="61147" marR="6114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8,4</a:t>
                      </a:r>
                    </a:p>
                  </a:txBody>
                  <a:tcPr marL="61147" marR="61147" marT="0" marB="0"/>
                </a:tc>
                <a:extLst>
                  <a:ext uri="{0D108BD9-81ED-4DB2-BD59-A6C34878D82A}">
                    <a16:rowId xmlns:a16="http://schemas.microsoft.com/office/drawing/2014/main" val="331712347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0630" y="5877272"/>
            <a:ext cx="856895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b="1" i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itchFamily="18" charset="0"/>
              </a:rPr>
              <a:t>*</a:t>
            </a:r>
            <a:r>
              <a:rPr lang="ru-RU" sz="1700" b="1" i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Анализ исполнения собственных доходов бюджета поселения за 2020 год свидетельствует  о том, что план по указанным доходам   перевыполнен   на сумму  2302,6  тыс.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НАЛОГОВЫХ И НЕНАЛОГОВЫХ ДОХОДОВ БЮДЖЕТА ПЕШКОВСКОГО СЕЛЬСКОГО ПОСЕЛЕНИЯ ЗА 2020 ГОД (ТЫС.РУБ.)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396552" y="0"/>
            <a:ext cx="100091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СТРУКТУРА И ОБЪЕМ БЕЗВОЗМЕЗДНЫХ ПОСТУПЛЕНИЙ (ТЫС.РУБ.)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71903"/>
              </p:ext>
            </p:extLst>
          </p:nvPr>
        </p:nvGraphicFramePr>
        <p:xfrm>
          <a:off x="395536" y="1124744"/>
          <a:ext cx="8352928" cy="41346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/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accent2">
                              <a:lumMod val="20000"/>
                              <a:lumOff val="80000"/>
                            </a:schemeClr>
                          </a:solidFill>
                          <a:latin typeface="+mj-lt"/>
                        </a:rPr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8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C00000"/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13680,1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13621,4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99,6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264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 на выравнивание уровня бюджетной обеспеченности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9692,6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9692,6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493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осуществление полномочий по первичному воинскому учету  на территориях,  где отсутствуют военные комиссариаты 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231,1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231,1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4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выполнение передаваемых полномочий субъектов РФ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0,2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806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 межбюджетные трансферты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3576,2 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3697,5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98,4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ИСПОЛНЕНИЕ БЮДЖЕТА ПЕШКОВСКОГО СЕЛЬСКОГО ПОСЕЛЕНИЯ ЗА 2020 ГОД ПО РАСХОДАМ (ТЫС.РУБ.)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23139162"/>
              </p:ext>
            </p:extLst>
          </p:nvPr>
        </p:nvGraphicFramePr>
        <p:xfrm>
          <a:off x="1403648" y="148478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9070"/>
              </p:ext>
            </p:extLst>
          </p:nvPr>
        </p:nvGraphicFramePr>
        <p:xfrm>
          <a:off x="395537" y="1208277"/>
          <a:ext cx="8352927" cy="47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27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Исполнение(%)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26205,2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23606,2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90,1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304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Общегосударственные вопросы</a:t>
                      </a:r>
                      <a:r>
                        <a:rPr lang="ru-RU" sz="18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9824,0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9163,3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  <a:endParaRPr lang="ru-RU" sz="18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231,1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61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140,0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14,6</a:t>
                      </a:r>
                      <a:endParaRPr lang="ru-RU" b="0" dirty="0"/>
                    </a:p>
                    <a:p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/>
                        <a:t>10,4</a:t>
                      </a:r>
                    </a:p>
                    <a:p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НАЦИОНАЛЬНАЯ ЭКОНОМИКА</a:t>
                      </a:r>
                      <a:endParaRPr lang="ru-RU" sz="18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3748,4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3745,5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7400,5 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5706,8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77,1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20,0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55,0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738331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4681,2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4681,2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52,6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87,7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139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Физическая культура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100,0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</a:rPr>
              <a:t>СТРУКТУРА И ОБЪЕМ РАСХОДОВ БЮДЖЕТА ПЕШКОВСКОГО СЕЛЬСКОГО ПОСЕЛЕНИЯ ЗА 2020 (ТЫС.РУБ.)</a:t>
            </a:r>
            <a:endParaRPr lang="ru-RU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8126" y="0"/>
            <a:ext cx="90458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РАСХОДЫ БЮДЖЕТА ПЕШКОВСКОГО СЕЛЬСКОГО ПОСЕЛЕНИЯ В РАМКАХ МУНИЦИПАЛЬНЫХ  ЦЕЛЕВЫХ ПРОГРАММ ЗА 2020 ГОД (РУБ.)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630793"/>
              </p:ext>
            </p:extLst>
          </p:nvPr>
        </p:nvGraphicFramePr>
        <p:xfrm>
          <a:off x="323528" y="2060848"/>
          <a:ext cx="8496944" cy="4385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45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4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6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2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Годовые назначения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Кассовое 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  <a:endParaRPr lang="en-US" sz="1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92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ПО ПРОГРАММАМ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25724200,00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23138102,23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10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муниципальной службы в Пешковском сельском поселении»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663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"Участие в предупреждении и ликвидации последствий чрезвычайных ситуаций в границах поселения и обеспечение пожарной безопасности"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130000,00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4800,00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45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Пешковском сельском поселении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60 000,00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27241,90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3678400,00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3678400,00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"Обеспечение качественными жилищно-коммунальными услугами населения Пешковского сельского поселения"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230400,00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</a:rPr>
                        <a:t>113852,79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.«</a:t>
                      </a:r>
                      <a:r>
                        <a:rPr lang="ru-RU" sz="1200" b="1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Ресурсо</a:t>
                      </a:r>
                      <a:r>
                        <a:rPr lang="ru-RU" sz="12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-энергосбережение и повышение энергетической эффективности Пешковского сельского поселения»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10 000,00</a:t>
                      </a:r>
                    </a:p>
                    <a:p>
                      <a:pPr algn="ctr" fontAlgn="t"/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9576,00</a:t>
                      </a:r>
                      <a:endParaRPr lang="ru-RU" sz="12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95,8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</TotalTime>
  <Words>738</Words>
  <Application>Microsoft Office PowerPoint</Application>
  <PresentationFormat>Экран (4:3)</PresentationFormat>
  <Paragraphs>226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Бюджет для граждан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Семейка Соитовых!</dc:creator>
  <cp:lastModifiedBy>user</cp:lastModifiedBy>
  <cp:revision>22</cp:revision>
  <dcterms:created xsi:type="dcterms:W3CDTF">2018-03-07T10:41:26Z</dcterms:created>
  <dcterms:modified xsi:type="dcterms:W3CDTF">2021-07-27T10:17:09Z</dcterms:modified>
</cp:coreProperties>
</file>