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факт</c:v>
                </c:pt>
                <c:pt idx="1">
                  <c:v>2015 факт</c:v>
                </c:pt>
                <c:pt idx="2">
                  <c:v>2016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14012.9</c:v>
                </c:pt>
                <c:pt idx="1">
                  <c:v>13386.7</c:v>
                </c:pt>
                <c:pt idx="2">
                  <c:v>14226.6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факт</c:v>
                </c:pt>
                <c:pt idx="1">
                  <c:v>2015 факт</c:v>
                </c:pt>
                <c:pt idx="2">
                  <c:v>2016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28542.400000000001</c:v>
                </c:pt>
                <c:pt idx="1">
                  <c:v>35241.300000000003</c:v>
                </c:pt>
                <c:pt idx="2">
                  <c:v>4036.1</c:v>
                </c:pt>
              </c:numCache>
            </c:numRef>
          </c:val>
        </c:ser>
        <c:shape val="box"/>
        <c:axId val="90224512"/>
        <c:axId val="84072320"/>
        <c:axId val="0"/>
      </c:bar3DChart>
      <c:catAx>
        <c:axId val="90224512"/>
        <c:scaling>
          <c:orientation val="minMax"/>
        </c:scaling>
        <c:axPos val="b"/>
        <c:tickLblPos val="nextTo"/>
        <c:crossAx val="84072320"/>
        <c:crosses val="autoZero"/>
        <c:auto val="1"/>
        <c:lblAlgn val="ctr"/>
        <c:lblOffset val="100"/>
      </c:catAx>
      <c:valAx>
        <c:axId val="84072320"/>
        <c:scaling>
          <c:orientation val="minMax"/>
        </c:scaling>
        <c:axPos val="l"/>
        <c:majorGridlines/>
        <c:numFmt formatCode="General" sourceLinked="1"/>
        <c:tickLblPos val="nextTo"/>
        <c:crossAx val="9022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77845045997127"/>
          <c:y val="6.3963726691152759E-2"/>
          <c:w val="0.22484325174705772"/>
          <c:h val="0.3602384017723157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 </a:t>
            </a:r>
            <a:r>
              <a:rPr lang="ru-RU" dirty="0"/>
              <a:t>год </a:t>
            </a:r>
            <a:r>
              <a:rPr lang="ru-RU" dirty="0" smtClean="0"/>
              <a:t>факт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48113167371766086"/>
          <c:y val="5.9071876216049138E-3"/>
          <c:w val="0.51939261825658201"/>
          <c:h val="0.855713589502661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фак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Налог на имущество</c:v>
                </c:pt>
                <c:pt idx="5">
                  <c:v>Земельный налог</c:v>
                </c:pt>
                <c:pt idx="6">
                  <c:v>Доходы от сдачи в аренду</c:v>
                </c:pt>
                <c:pt idx="7">
                  <c:v>Штрафы</c:v>
                </c:pt>
                <c:pt idx="8">
                  <c:v>Гос пошлина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3728.9</c:v>
                </c:pt>
                <c:pt idx="1">
                  <c:v>733.7</c:v>
                </c:pt>
                <c:pt idx="2">
                  <c:v>1871.2</c:v>
                </c:pt>
                <c:pt idx="3">
                  <c:v>956.4</c:v>
                </c:pt>
                <c:pt idx="4">
                  <c:v>727.4</c:v>
                </c:pt>
                <c:pt idx="5">
                  <c:v>5171.7</c:v>
                </c:pt>
                <c:pt idx="6">
                  <c:v>50.1</c:v>
                </c:pt>
                <c:pt idx="7">
                  <c:v>15</c:v>
                </c:pt>
                <c:pt idx="8">
                  <c:v>102.4</c:v>
                </c:pt>
              </c:numCache>
            </c:numRef>
          </c:val>
        </c:ser>
        <c:shape val="box"/>
        <c:axId val="91149440"/>
        <c:axId val="91150976"/>
        <c:axId val="0"/>
      </c:bar3DChart>
      <c:catAx>
        <c:axId val="91149440"/>
        <c:scaling>
          <c:orientation val="minMax"/>
        </c:scaling>
        <c:axPos val="l"/>
        <c:tickLblPos val="nextTo"/>
        <c:crossAx val="91150976"/>
        <c:crosses val="autoZero"/>
        <c:auto val="1"/>
        <c:lblAlgn val="ctr"/>
        <c:lblOffset val="100"/>
      </c:catAx>
      <c:valAx>
        <c:axId val="91150976"/>
        <c:scaling>
          <c:orientation val="minMax"/>
        </c:scaling>
        <c:axPos val="b"/>
        <c:majorGridlines/>
        <c:numFmt formatCode="General" sourceLinked="1"/>
        <c:tickLblPos val="nextTo"/>
        <c:crossAx val="91149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140226,6</a:t>
            </a:r>
            <a:r>
              <a:rPr lang="ru-RU" baseline="0" dirty="0" smtClean="0"/>
              <a:t> тыс.рублей</a:t>
            </a:r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082"/>
          <c:h val="0.4922746448156433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2016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explosion val="40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 пошлина</c:v>
                </c:pt>
                <c:pt idx="6">
                  <c:v>Доход от сдачи в аренду</c:v>
                </c:pt>
                <c:pt idx="7">
                  <c:v>Штрафы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4270.4000000000005</c:v>
                </c:pt>
                <c:pt idx="1">
                  <c:v>901.6</c:v>
                </c:pt>
                <c:pt idx="2">
                  <c:v>996.2</c:v>
                </c:pt>
                <c:pt idx="3">
                  <c:v>666.8</c:v>
                </c:pt>
                <c:pt idx="4">
                  <c:v>7202.1</c:v>
                </c:pt>
                <c:pt idx="5">
                  <c:v>107.9</c:v>
                </c:pt>
                <c:pt idx="6">
                  <c:v>61.4</c:v>
                </c:pt>
                <c:pt idx="7">
                  <c:v>19.2</c:v>
                </c:pt>
              </c:numCache>
            </c:numRef>
          </c:val>
        </c:ser>
        <c:gapWidth val="75"/>
        <c:shape val="box"/>
        <c:axId val="91744128"/>
        <c:axId val="91745664"/>
        <c:axId val="0"/>
      </c:bar3DChart>
      <c:catAx>
        <c:axId val="91744128"/>
        <c:scaling>
          <c:orientation val="minMax"/>
        </c:scaling>
        <c:axPos val="b"/>
        <c:majorTickMark val="none"/>
        <c:tickLblPos val="nextTo"/>
        <c:crossAx val="91745664"/>
        <c:crosses val="autoZero"/>
        <c:auto val="1"/>
        <c:lblAlgn val="ctr"/>
        <c:lblOffset val="100"/>
      </c:catAx>
      <c:valAx>
        <c:axId val="917456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1430">
            <a:noFill/>
          </a:ln>
        </c:spPr>
        <c:crossAx val="917441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2015 год факт</c:v>
                </c:pt>
                <c:pt idx="1">
                  <c:v>2016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35241.300000000003</c:v>
                </c:pt>
                <c:pt idx="1">
                  <c:v>4211.1000000000004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4032"/>
          <c:h val="0.746802003390233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2015 факт</c:v>
                </c:pt>
                <c:pt idx="1">
                  <c:v>2016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50441.2</c:v>
                </c:pt>
                <c:pt idx="1">
                  <c:v>14226.6</c:v>
                </c:pt>
              </c:numCache>
            </c:numRef>
          </c:val>
        </c:ser>
        <c:shape val="cylinder"/>
        <c:axId val="92773760"/>
        <c:axId val="93160576"/>
        <c:axId val="0"/>
      </c:bar3DChart>
      <c:catAx>
        <c:axId val="92773760"/>
        <c:scaling>
          <c:orientation val="minMax"/>
        </c:scaling>
        <c:axPos val="b"/>
        <c:tickLblPos val="nextTo"/>
        <c:crossAx val="93160576"/>
        <c:crosses val="autoZero"/>
        <c:auto val="1"/>
        <c:lblAlgn val="ctr"/>
        <c:lblOffset val="100"/>
      </c:catAx>
      <c:valAx>
        <c:axId val="93160576"/>
        <c:scaling>
          <c:orientation val="minMax"/>
        </c:scaling>
        <c:axPos val="l"/>
        <c:majorGridlines/>
        <c:numFmt formatCode="General" sourceLinked="1"/>
        <c:tickLblPos val="nextTo"/>
        <c:crossAx val="92773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2015 год факт</c:v>
                </c:pt>
                <c:pt idx="1">
                  <c:v>2016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3884.6</c:v>
                </c:pt>
                <c:pt idx="1">
                  <c:v>3476.6</c:v>
                </c:pt>
              </c:numCache>
            </c:numRef>
          </c:val>
        </c:ser>
        <c:shape val="cylinder"/>
        <c:axId val="92886912"/>
        <c:axId val="92888448"/>
        <c:axId val="0"/>
      </c:bar3DChart>
      <c:catAx>
        <c:axId val="92886912"/>
        <c:scaling>
          <c:orientation val="minMax"/>
        </c:scaling>
        <c:axPos val="b"/>
        <c:tickLblPos val="nextTo"/>
        <c:crossAx val="92888448"/>
        <c:crosses val="autoZero"/>
        <c:auto val="1"/>
        <c:lblAlgn val="ctr"/>
        <c:lblOffset val="100"/>
      </c:catAx>
      <c:valAx>
        <c:axId val="92888448"/>
        <c:scaling>
          <c:orientation val="minMax"/>
        </c:scaling>
        <c:axPos val="l"/>
        <c:majorGridlines/>
        <c:numFmt formatCode="General" sourceLinked="1"/>
        <c:tickLblPos val="nextTo"/>
        <c:crossAx val="92886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599758916330092"/>
          <c:y val="2.6924318351078991E-2"/>
          <c:w val="0.63415198207921064"/>
          <c:h val="0.8084809929101898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2015 год факт</c:v>
                </c:pt>
                <c:pt idx="1">
                  <c:v>2016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43767.3</c:v>
                </c:pt>
                <c:pt idx="1">
                  <c:v>14414</c:v>
                </c:pt>
              </c:numCache>
            </c:numRef>
          </c:val>
        </c:ser>
        <c:shape val="pyramid"/>
        <c:axId val="93042176"/>
        <c:axId val="93043712"/>
        <c:axId val="92742976"/>
      </c:bar3DChart>
      <c:catAx>
        <c:axId val="93042176"/>
        <c:scaling>
          <c:orientation val="minMax"/>
        </c:scaling>
        <c:axPos val="b"/>
        <c:tickLblPos val="nextTo"/>
        <c:crossAx val="93043712"/>
        <c:crosses val="autoZero"/>
        <c:auto val="1"/>
        <c:lblAlgn val="ctr"/>
        <c:lblOffset val="100"/>
      </c:catAx>
      <c:valAx>
        <c:axId val="93043712"/>
        <c:scaling>
          <c:orientation val="minMax"/>
        </c:scaling>
        <c:axPos val="l"/>
        <c:majorGridlines/>
        <c:numFmt formatCode="General" sourceLinked="1"/>
        <c:tickLblPos val="nextTo"/>
        <c:crossAx val="93042176"/>
        <c:crosses val="autoZero"/>
        <c:crossBetween val="between"/>
      </c:valAx>
      <c:serAx>
        <c:axId val="92742976"/>
        <c:scaling>
          <c:orientation val="minMax"/>
        </c:scaling>
        <c:axPos val="b"/>
        <c:tickLblPos val="nextTo"/>
        <c:crossAx val="9304371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AF1D-3528-493F-AF6A-177F2664FCD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98B-40EC-4AB7-8F4A-BA9823DB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7703EB-274E-4AB8-AE7A-1B6A639EE87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Администрация  пешковского сельского поселения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1809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Бюджет для граждан </a:t>
            </a:r>
          </a:p>
          <a:p>
            <a:r>
              <a:rPr lang="ru-RU" dirty="0" smtClean="0"/>
              <a:t>Подготовлен на основании Решения собрания депутатов Пешковского сельского поселения «О бюджете Пешковского сельского поселения на 2016 год»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презентация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41689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3389314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3286148" cy="216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/>
              <a:t>Безвозмездные поступления в бюджет пешковского сельского поселения азовского района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214554"/>
          <a:ext cx="742955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Пользователь\Рабочий стол\презентация\491318_html_47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060700" cy="1560502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презентация\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3143272" cy="1738307"/>
          </a:xfrm>
          <a:prstGeom prst="rect">
            <a:avLst/>
          </a:prstGeom>
          <a:noFill/>
        </p:spPr>
      </p:pic>
      <p:pic>
        <p:nvPicPr>
          <p:cNvPr id="7172" name="Picture 4" descr="C:\Documents and Settings\Пользователь\Рабочий стол\презентация\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1500174"/>
            <a:ext cx="221457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/>
              <a:t>Динамика расходов бюджета пешковского сельского поселения азовского района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28926" y="1609724"/>
          <a:ext cx="4767274" cy="48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Пользователь\Рабочий стол\презентация\3d85e11388fc5995c6182e2bc22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720079" cy="1789108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2714644" cy="1500198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презентация\p01k0h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929198"/>
            <a:ext cx="2714644" cy="1657340"/>
          </a:xfrm>
          <a:prstGeom prst="rect">
            <a:avLst/>
          </a:prstGeom>
          <a:noFill/>
        </p:spPr>
      </p:pic>
      <p:pic>
        <p:nvPicPr>
          <p:cNvPr id="8197" name="Picture 5" descr="C:\Documents and Settings\Пользователь\Рабочий стол\презентация\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9" y="1142984"/>
            <a:ext cx="203496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Динамика расходов бюджета пешковского сельского поселения азовского района на культуру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25780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 descr="C:\Documents and Settings\Пользователь\Рабочий стол\презентация\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3071834" cy="1875248"/>
          </a:xfrm>
          <a:prstGeom prst="rect">
            <a:avLst/>
          </a:prstGeom>
          <a:noFill/>
        </p:spPr>
      </p:pic>
      <p:pic>
        <p:nvPicPr>
          <p:cNvPr id="9219" name="Picture 3" descr="C:\Documents and Settings\Пользователь\Рабочий стол\презентация\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5143488"/>
            <a:ext cx="3143272" cy="1714512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презентация\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4"/>
            <a:ext cx="3071834" cy="188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Расходы бюджета пешковского сельского поселения азовского района на реализацию муниципальных целевых программ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64" y="1714488"/>
          <a:ext cx="5072098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Documents and Settings\Пользователь\Рабочий стол\презентация\sap-business-one-ondemand-pricing-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7"/>
            <a:ext cx="2857520" cy="1857388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презентация\kuda-vlojit-dengi-prpadenii-ruvlya-2-6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3000364" cy="1714512"/>
          </a:xfrm>
          <a:prstGeom prst="rect">
            <a:avLst/>
          </a:prstGeom>
          <a:noFill/>
        </p:spPr>
      </p:pic>
      <p:pic>
        <p:nvPicPr>
          <p:cNvPr id="10244" name="Picture 4" descr="C:\Documents and Settings\Пользователь\Рабочий стол\презентация\Trillion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143502"/>
            <a:ext cx="3000396" cy="150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4143404" cy="292895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1267" name="Picture 3" descr="C:\Documents and Settings\Пользователь\Рабочий стол\презентация\mrzdgscdgq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32" r="253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487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УВАЖАЕМЫЕ ЖИТЕЛИ ПЕШКОВСКОГО СЕЛЬСКОГО ПОСЕЛЕНИЯ!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2016 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Основы формирования бюджета на 2016 год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771530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Бюджетное послание Президента РФ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социально-экономического развития Пешковского сельского поселения на 2016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и налоговой политики Пешковского сельского поселения на 2016 год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программы Пешковского сельского поселения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Пользователь\Рабочий стол\презентация\otkrytyj_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286148" cy="3000375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4186251" cy="290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Проект бюджета Пешковского сельского поселения на 2016 год направлен на решение следующих ключевых задач: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928803"/>
          <a:ext cx="7929618" cy="3407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618"/>
              </a:tblGrid>
              <a:tr h="8934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/>
                </a:tc>
              </a:tr>
              <a:tr h="73808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4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Пользователь\Рабочий стол\презентация\byudzh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29216"/>
            <a:ext cx="3350400" cy="128593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презентация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91170"/>
            <a:ext cx="4071966" cy="122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презентаци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7195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Доходы бюджета – денежные средства, поступающие в распоряжение органов государственной власти.</a:t>
            </a:r>
          </a:p>
          <a:p>
            <a:r>
              <a:rPr lang="ru-RU" dirty="0" smtClean="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571811">
            <a:off x="1387295" y="350923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0408">
            <a:off x="3500430" y="3429000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714884"/>
            <a:ext cx="350046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14884"/>
            <a:ext cx="3286148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714885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Неналоговые доходы: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использования государственного имущества;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платных услуг;</a:t>
            </a:r>
          </a:p>
          <a:p>
            <a:pPr>
              <a:buFontTx/>
              <a:buChar char="-"/>
            </a:pPr>
            <a:r>
              <a:rPr lang="ru-RU" sz="1400" dirty="0" smtClean="0"/>
              <a:t>Штрафы за нарушение законодательства о налогах и сборах;</a:t>
            </a:r>
          </a:p>
          <a:p>
            <a:r>
              <a:rPr lang="ru-RU" sz="1400" dirty="0" smtClean="0"/>
              <a:t>- Иные налоговые доходы.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Безвозмездные поступления:</a:t>
            </a:r>
          </a:p>
          <a:p>
            <a:r>
              <a:rPr lang="ru-RU" sz="1400" dirty="0" smtClean="0"/>
              <a:t>- Безвозмездные поступления из областного бюджета (дотации, субвенции и иные межбюджетные трансферты).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Основные характеристики бюджета пешковского сельского поселения на 2016 год</a:t>
            </a:r>
            <a:endParaRPr lang="ru-RU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74" y="3429000"/>
            <a:ext cx="2571768" cy="21431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39383" y="1870744"/>
            <a:ext cx="2353029" cy="21359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265094" y="1825335"/>
            <a:ext cx="2289194" cy="21778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Пешковского сельского поселения на 2016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1039155" y="2242086"/>
            <a:ext cx="11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 14 226,6 тыс.рублей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760080" y="2504707"/>
            <a:ext cx="111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14 226,6 тыс.рублей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0076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Бюджет сбалансирован</a:t>
            </a:r>
            <a:endParaRPr lang="ru-RU" sz="24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Динамика доходов бюджета Пешковского сельского поселения Азовского района</a:t>
            </a:r>
            <a:endParaRPr lang="ru-RU" sz="32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329246" cy="496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Documents and Settings\Пользователь\Рабочий стол\презентация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14752"/>
            <a:ext cx="3786214" cy="2839662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презентация\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00174"/>
            <a:ext cx="350046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собственных доходов бюджета пешковского сельского поселения азовского района за 2015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488" y="1609725"/>
          <a:ext cx="50720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Documents and Settings\Пользователь\Рабочий стол\презентация\e8e440d3299661d525917bdceb117f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786082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презентация\finance_growing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214" cy="240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Структура собственных доходов бюджета пешковского сельского поселения азовского района в 2016 году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32951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Пользователь\Рабочий стол\презентация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214950"/>
            <a:ext cx="2903582" cy="164305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презентация\2985b233750bd9ebeffd45bb77cee62b1c1cd39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000264" cy="216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349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2016 год </vt:lpstr>
      <vt:lpstr>Проект бюджета Пешковского сельского поселения на 2016 год направлен на решение следующих ключевых задач:</vt:lpstr>
      <vt:lpstr>Доходы бюджета</vt:lpstr>
      <vt:lpstr>Основные характеристики бюджета пешковского сельского поселения на 2016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за 2015 год</vt:lpstr>
      <vt:lpstr>Структура собственных доходов бюджета пешковского сельского поселения азовского района в 2016 году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2016-02-10T11:06:32Z</dcterms:created>
  <dcterms:modified xsi:type="dcterms:W3CDTF">2016-02-11T07:44:50Z</dcterms:modified>
</cp:coreProperties>
</file>