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факт</c:v>
                </c:pt>
                <c:pt idx="1">
                  <c:v>2016 факт</c:v>
                </c:pt>
                <c:pt idx="2">
                  <c:v>2017 план</c:v>
                </c:pt>
                <c:pt idx="3">
                  <c:v>2018 план</c:v>
                </c:pt>
                <c:pt idx="4">
                  <c:v>2019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13386.7</c:v>
                </c:pt>
                <c:pt idx="1">
                  <c:v>13595.1</c:v>
                </c:pt>
                <c:pt idx="2">
                  <c:v>11916</c:v>
                </c:pt>
                <c:pt idx="3">
                  <c:v>10734.1</c:v>
                </c:pt>
                <c:pt idx="4">
                  <c:v>10832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факт</c:v>
                </c:pt>
                <c:pt idx="1">
                  <c:v>2016 факт</c:v>
                </c:pt>
                <c:pt idx="2">
                  <c:v>2017 план</c:v>
                </c:pt>
                <c:pt idx="3">
                  <c:v>2018 план</c:v>
                </c:pt>
                <c:pt idx="4">
                  <c:v>2019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35241.300000000003</c:v>
                </c:pt>
                <c:pt idx="1">
                  <c:v>6823.4</c:v>
                </c:pt>
                <c:pt idx="2">
                  <c:v>4059.3</c:v>
                </c:pt>
                <c:pt idx="3">
                  <c:v>4189.5</c:v>
                </c:pt>
                <c:pt idx="4">
                  <c:v>4381.8999999999996</c:v>
                </c:pt>
              </c:numCache>
            </c:numRef>
          </c:val>
        </c:ser>
        <c:shape val="box"/>
        <c:axId val="70337280"/>
        <c:axId val="70338816"/>
        <c:axId val="0"/>
      </c:bar3DChart>
      <c:catAx>
        <c:axId val="70337280"/>
        <c:scaling>
          <c:orientation val="minMax"/>
        </c:scaling>
        <c:axPos val="b"/>
        <c:tickLblPos val="nextTo"/>
        <c:crossAx val="70338816"/>
        <c:crosses val="autoZero"/>
        <c:auto val="1"/>
        <c:lblAlgn val="ctr"/>
        <c:lblOffset val="100"/>
      </c:catAx>
      <c:valAx>
        <c:axId val="70338816"/>
        <c:scaling>
          <c:orientation val="minMax"/>
        </c:scaling>
        <c:axPos val="l"/>
        <c:majorGridlines/>
        <c:numFmt formatCode="General" sourceLinked="1"/>
        <c:tickLblPos val="nextTo"/>
        <c:crossAx val="7033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77845045997127"/>
          <c:y val="6.3963726691152772E-2"/>
          <c:w val="0.22484325174705797"/>
          <c:h val="0.360238401772315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 </a:t>
            </a:r>
            <a:r>
              <a:rPr lang="ru-RU" dirty="0" smtClean="0"/>
              <a:t>факт</a:t>
            </a:r>
          </a:p>
        </c:rich>
      </c:tx>
      <c:layout>
        <c:manualLayout>
          <c:xMode val="edge"/>
          <c:yMode val="edge"/>
          <c:x val="0.31137529282754395"/>
          <c:y val="7.8611193986429361E-3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48113167371766113"/>
          <c:y val="5.9071876216049138E-3"/>
          <c:w val="0.51939261825658256"/>
          <c:h val="0.8557135895026606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фак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Доходы от сдачи в аренду</c:v>
                </c:pt>
                <c:pt idx="6">
                  <c:v>Штрафы</c:v>
                </c:pt>
                <c:pt idx="7">
                  <c:v>Гос 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4402</c:v>
                </c:pt>
                <c:pt idx="1">
                  <c:v>1020.4</c:v>
                </c:pt>
                <c:pt idx="2">
                  <c:v>600.4</c:v>
                </c:pt>
                <c:pt idx="3">
                  <c:v>711.9</c:v>
                </c:pt>
                <c:pt idx="4">
                  <c:v>6695.6</c:v>
                </c:pt>
                <c:pt idx="5">
                  <c:v>57</c:v>
                </c:pt>
                <c:pt idx="6">
                  <c:v>20.9</c:v>
                </c:pt>
                <c:pt idx="7">
                  <c:v>64.5</c:v>
                </c:pt>
              </c:numCache>
            </c:numRef>
          </c:val>
        </c:ser>
        <c:shape val="box"/>
        <c:axId val="70029312"/>
        <c:axId val="70030848"/>
        <c:axId val="0"/>
      </c:bar3DChart>
      <c:catAx>
        <c:axId val="70029312"/>
        <c:scaling>
          <c:orientation val="minMax"/>
        </c:scaling>
        <c:axPos val="l"/>
        <c:tickLblPos val="nextTo"/>
        <c:crossAx val="70030848"/>
        <c:crosses val="autoZero"/>
        <c:auto val="1"/>
        <c:lblAlgn val="ctr"/>
        <c:lblOffset val="100"/>
      </c:catAx>
      <c:valAx>
        <c:axId val="70030848"/>
        <c:scaling>
          <c:orientation val="minMax"/>
        </c:scaling>
        <c:axPos val="b"/>
        <c:majorGridlines/>
        <c:numFmt formatCode="General" sourceLinked="1"/>
        <c:tickLblPos val="nextTo"/>
        <c:crossAx val="70029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11916,0</a:t>
            </a:r>
            <a:r>
              <a:rPr lang="ru-RU" baseline="0" dirty="0" smtClean="0"/>
              <a:t> тыс.рублей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2584791582488908"/>
          <c:y val="2.7382899238606231E-2"/>
          <c:w val="0.87359591568877204"/>
          <c:h val="0.4922746448156438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2016 год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explosion val="40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2882.8</c:v>
                </c:pt>
                <c:pt idx="1">
                  <c:v>684.3</c:v>
                </c:pt>
                <c:pt idx="2">
                  <c:v>815.4</c:v>
                </c:pt>
                <c:pt idx="3">
                  <c:v>7397.6</c:v>
                </c:pt>
                <c:pt idx="4">
                  <c:v>58.2</c:v>
                </c:pt>
                <c:pt idx="5">
                  <c:v>56.2</c:v>
                </c:pt>
                <c:pt idx="6">
                  <c:v>21.5</c:v>
                </c:pt>
              </c:numCache>
            </c:numRef>
          </c:val>
        </c:ser>
        <c:gapWidth val="75"/>
        <c:shape val="box"/>
        <c:axId val="70583424"/>
        <c:axId val="70584960"/>
        <c:axId val="0"/>
      </c:bar3DChart>
      <c:catAx>
        <c:axId val="70583424"/>
        <c:scaling>
          <c:orientation val="minMax"/>
        </c:scaling>
        <c:axPos val="b"/>
        <c:majorTickMark val="none"/>
        <c:tickLblPos val="nextTo"/>
        <c:crossAx val="70584960"/>
        <c:crosses val="autoZero"/>
        <c:auto val="1"/>
        <c:lblAlgn val="ctr"/>
        <c:lblOffset val="100"/>
      </c:catAx>
      <c:valAx>
        <c:axId val="70584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1430">
            <a:noFill/>
          </a:ln>
        </c:spPr>
        <c:crossAx val="70583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2017 </a:t>
                    </a:r>
                    <a:r>
                      <a:rPr lang="ru-RU"/>
                      <a:t>год план; </a:t>
                    </a:r>
                    <a:r>
                      <a:rPr lang="ru-RU" smtClean="0"/>
                      <a:t>4059,3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2016 год факт</c:v>
                </c:pt>
                <c:pt idx="1">
                  <c:v>2017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6823.3</c:v>
                </c:pt>
                <c:pt idx="1">
                  <c:v>4059.3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7437344460923559"/>
          <c:y val="0.12860702961230264"/>
          <c:w val="0.72338498130203976"/>
          <c:h val="0.74680200339023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факт</c:v>
                </c:pt>
                <c:pt idx="1">
                  <c:v>2017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20179.3</c:v>
                </c:pt>
                <c:pt idx="1">
                  <c:v>15975.3</c:v>
                </c:pt>
              </c:numCache>
            </c:numRef>
          </c:val>
        </c:ser>
        <c:shape val="cylinder"/>
        <c:axId val="70902912"/>
        <c:axId val="70904448"/>
        <c:axId val="0"/>
      </c:bar3DChart>
      <c:catAx>
        <c:axId val="70902912"/>
        <c:scaling>
          <c:orientation val="minMax"/>
        </c:scaling>
        <c:axPos val="b"/>
        <c:tickLblPos val="nextTo"/>
        <c:crossAx val="70904448"/>
        <c:crosses val="autoZero"/>
        <c:auto val="1"/>
        <c:lblAlgn val="ctr"/>
        <c:lblOffset val="100"/>
      </c:catAx>
      <c:valAx>
        <c:axId val="70904448"/>
        <c:scaling>
          <c:orientation val="minMax"/>
        </c:scaling>
        <c:axPos val="l"/>
        <c:majorGridlines/>
        <c:numFmt formatCode="General" sourceLinked="1"/>
        <c:tickLblPos val="nextTo"/>
        <c:crossAx val="70902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год факт</c:v>
                </c:pt>
                <c:pt idx="1">
                  <c:v>2017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3907.4</c:v>
                </c:pt>
                <c:pt idx="1">
                  <c:v>3904</c:v>
                </c:pt>
              </c:numCache>
            </c:numRef>
          </c:val>
        </c:ser>
        <c:shape val="cylinder"/>
        <c:axId val="78135680"/>
        <c:axId val="78137216"/>
        <c:axId val="0"/>
      </c:bar3DChart>
      <c:catAx>
        <c:axId val="78135680"/>
        <c:scaling>
          <c:orientation val="minMax"/>
        </c:scaling>
        <c:axPos val="b"/>
        <c:tickLblPos val="nextTo"/>
        <c:crossAx val="78137216"/>
        <c:crosses val="autoZero"/>
        <c:auto val="1"/>
        <c:lblAlgn val="ctr"/>
        <c:lblOffset val="100"/>
      </c:catAx>
      <c:valAx>
        <c:axId val="78137216"/>
        <c:scaling>
          <c:orientation val="minMax"/>
        </c:scaling>
        <c:axPos val="l"/>
        <c:majorGridlines/>
        <c:numFmt formatCode="General" sourceLinked="1"/>
        <c:tickLblPos val="nextTo"/>
        <c:crossAx val="78135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859975891633012"/>
          <c:y val="2.6924318351078991E-2"/>
          <c:w val="0.63415198207921064"/>
          <c:h val="0.8084809929101898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год факт</c:v>
                </c:pt>
                <c:pt idx="1">
                  <c:v>2017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14983.2</c:v>
                </c:pt>
                <c:pt idx="1">
                  <c:v>15189.8</c:v>
                </c:pt>
              </c:numCache>
            </c:numRef>
          </c:val>
        </c:ser>
        <c:shape val="pyramid"/>
        <c:axId val="70660096"/>
        <c:axId val="70661632"/>
        <c:axId val="70890816"/>
      </c:bar3DChart>
      <c:catAx>
        <c:axId val="70660096"/>
        <c:scaling>
          <c:orientation val="minMax"/>
        </c:scaling>
        <c:axPos val="b"/>
        <c:tickLblPos val="nextTo"/>
        <c:crossAx val="70661632"/>
        <c:crosses val="autoZero"/>
        <c:auto val="1"/>
        <c:lblAlgn val="ctr"/>
        <c:lblOffset val="100"/>
      </c:catAx>
      <c:valAx>
        <c:axId val="70661632"/>
        <c:scaling>
          <c:orientation val="minMax"/>
        </c:scaling>
        <c:axPos val="l"/>
        <c:majorGridlines/>
        <c:numFmt formatCode="General" sourceLinked="1"/>
        <c:tickLblPos val="nextTo"/>
        <c:crossAx val="70660096"/>
        <c:crosses val="autoZero"/>
        <c:crossBetween val="between"/>
      </c:valAx>
      <c:serAx>
        <c:axId val="70890816"/>
        <c:scaling>
          <c:orientation val="minMax"/>
        </c:scaling>
        <c:axPos val="b"/>
        <c:tickLblPos val="nextTo"/>
        <c:crossAx val="7066163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AF1D-3528-493F-AF6A-177F2664FCD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098B-40EC-4AB7-8F4A-BA9823DB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7703EB-274E-4AB8-AE7A-1B6A639EE87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777132" cy="257176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i="1" cap="none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i="1" cap="none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i="1" cap="none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Администрация  </a:t>
            </a:r>
            <a:r>
              <a:rPr lang="ru-RU" b="1" i="1" cap="none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Пешковского сельского поселения</a:t>
            </a:r>
            <a:endParaRPr lang="ru-RU" b="1" i="1" cap="none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643314"/>
            <a:ext cx="5503838" cy="28180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Бюджет для граждан </a:t>
            </a:r>
          </a:p>
          <a:p>
            <a:pPr algn="ctr"/>
            <a:r>
              <a:rPr lang="ru-RU" dirty="0" smtClean="0"/>
              <a:t>Подготовлен на основании проекта Решения собрания депутатов Пешковского сельского поселения «О бюджете Пешковского сельского поселения на 2017 год и плановый период 2018-2019 годов»</a:t>
            </a:r>
          </a:p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презентация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41689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3389314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презентация\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3286148" cy="2166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Структура собственных доходов бюджета пешковского сельского поселения азовского района на 2017 году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32951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C:\Documents and Settings\Пользователь\Рабочий стол\презентация\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214950"/>
            <a:ext cx="2903582" cy="164305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презентация\2985b233750bd9ebeffd45bb77cee62b1c1cd39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2000264" cy="2166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/>
              <a:t>Безвозмездные поступления в бюджет пешковского сельского поселения азовского района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928935"/>
          <a:ext cx="692948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C:\Documents and Settings\Пользователь\Рабочий стол\презентация\491318_html_47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060700" cy="1560502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презентация\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3143272" cy="1738307"/>
          </a:xfrm>
          <a:prstGeom prst="rect">
            <a:avLst/>
          </a:prstGeom>
          <a:noFill/>
        </p:spPr>
      </p:pic>
      <p:pic>
        <p:nvPicPr>
          <p:cNvPr id="7172" name="Picture 4" descr="C:\Documents and Settings\Пользователь\Рабочий стол\презентация\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1500174"/>
            <a:ext cx="221457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/>
              <a:t>Динамика расходов бюджета пешковского сельского поселения азовского района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28926" y="1609724"/>
          <a:ext cx="4767274" cy="48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Documents and Settings\Пользователь\Рабочий стол\презентация\3d85e11388fc5995c6182e2bc227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2720079" cy="1789108"/>
          </a:xfrm>
          <a:prstGeom prst="rect">
            <a:avLst/>
          </a:prstGeom>
          <a:noFill/>
        </p:spPr>
      </p:pic>
      <p:pic>
        <p:nvPicPr>
          <p:cNvPr id="8195" name="Picture 3" descr="C:\Documents and Settings\Пользователь\Рабочий стол\презентация\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2714644" cy="1500198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презентация\p01k0hj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2714644" cy="1657340"/>
          </a:xfrm>
          <a:prstGeom prst="rect">
            <a:avLst/>
          </a:prstGeom>
          <a:noFill/>
        </p:spPr>
      </p:pic>
      <p:pic>
        <p:nvPicPr>
          <p:cNvPr id="8197" name="Picture 5" descr="C:\Documents and Settings\Пользователь\Рабочий стол\презентация\8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00759" y="1737194"/>
            <a:ext cx="2034965" cy="152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Динамика расходов бюджета пешковского сельского поселения азовского района на культуру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25780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 descr="C:\Documents and Settings\Пользователь\Рабочий стол\презентация\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3071834" cy="1875248"/>
          </a:xfrm>
          <a:prstGeom prst="rect">
            <a:avLst/>
          </a:prstGeom>
          <a:noFill/>
        </p:spPr>
      </p:pic>
      <p:pic>
        <p:nvPicPr>
          <p:cNvPr id="9219" name="Picture 3" descr="C:\Documents and Settings\Пользователь\Рабочий стол\презентация\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143488"/>
            <a:ext cx="3143272" cy="1714512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презентация\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3071834" cy="188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Расходы бюджета пешковского сельского поселения азовского района на реализацию муниципальных целевых программ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00364" y="1714488"/>
          <a:ext cx="5072098" cy="51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Documents and Settings\Пользователь\Рабочий стол\презентация\sap-business-one-ondemand-pricing-i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24092"/>
            <a:ext cx="2357454" cy="1204921"/>
          </a:xfrm>
          <a:prstGeom prst="rect">
            <a:avLst/>
          </a:prstGeom>
          <a:noFill/>
        </p:spPr>
      </p:pic>
      <p:pic>
        <p:nvPicPr>
          <p:cNvPr id="10243" name="Picture 3" descr="C:\Documents and Settings\Пользователь\Рабочий стол\презентация\kuda-vlojit-dengi-prpadenii-ruvlya-2-65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2732473" cy="1561430"/>
          </a:xfrm>
          <a:prstGeom prst="rect">
            <a:avLst/>
          </a:prstGeom>
          <a:noFill/>
        </p:spPr>
      </p:pic>
      <p:pic>
        <p:nvPicPr>
          <p:cNvPr id="10244" name="Picture 4" descr="C:\Documents and Settings\Пользователь\Рабочий стол\презентация\Trillion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214940"/>
            <a:ext cx="2857520" cy="1428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Пользователь\Рабочий стол\презентация\mrzdgscdgq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682" b="11682"/>
          <a:stretch>
            <a:fillRect/>
          </a:stretch>
        </p:blipFill>
        <p:spPr bwMode="auto">
          <a:xfrm>
            <a:off x="1000100" y="0"/>
            <a:ext cx="6000792" cy="66070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571612"/>
            <a:ext cx="4143404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24875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УВАЖАЕМЫЕ ЖИТЕЛИ ПЕШКОВСКОГО СЕЛЬСКОГО ПОСЕЛЕНИЯ!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Как формируется доходная и расходная часть местного бюджета? Сколько тратиться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В электронном издании даны определения терминов, рассмотрен механизм бюджетного процесса в Пешковском сельском поселении. Ключевые параметры бюджета на 2017 год и плановый период 2018-2019 годов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Мы надеемся, что информационный ресурс «Бюджет для граждан» будет интересен для каждого жителя Пешковского сельского поселения.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Основы формирования бюджета на 2017 и плановый период 2018-2019 годов.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7000"/>
          <a:ext cx="771530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Бюджетное послание Президента РФ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социально-экономического развития Пешковского сельского поселения на 2017</a:t>
                      </a:r>
                      <a:r>
                        <a:rPr lang="ru-RU" baseline="0" dirty="0" smtClean="0"/>
                        <a:t> и плановый период 2018-2019</a:t>
                      </a:r>
                      <a:r>
                        <a:rPr lang="ru-RU" dirty="0" smtClean="0"/>
                        <a:t> годов.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и налоговой политики Пешковского сельского поселения на 2017 год </a:t>
                      </a:r>
                      <a:r>
                        <a:rPr lang="ru-RU" baseline="0" dirty="0" smtClean="0"/>
                        <a:t>и плановый период 2018-2019</a:t>
                      </a:r>
                      <a:r>
                        <a:rPr lang="ru-RU" dirty="0" smtClean="0"/>
                        <a:t> годов.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программы Пешковского сельского поселения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Пользователь\Рабочий стол\презентация\otkrytyj_bjudzh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3900480"/>
            <a:ext cx="3286148" cy="262891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186251" cy="290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Проект бюджета Пешковского сельского поселения на 2017 и плановый период 2018-2019 годов направлен на решение следующих ключевых задач: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928803"/>
          <a:ext cx="7929618" cy="34078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618"/>
              </a:tblGrid>
              <a:tr h="8934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/>
                </a:tc>
              </a:tr>
              <a:tr h="738086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Пешковского сельского поселения ключевым направлениям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4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Пользователь\Рабочий стол\презентация\byudzh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29216"/>
            <a:ext cx="3350400" cy="128593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презентация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491170"/>
            <a:ext cx="4071966" cy="122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презентация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371951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Доходы бюджета – денежные средства, поступающие в распоряжение органов государственной власти.</a:t>
            </a:r>
          </a:p>
          <a:p>
            <a:r>
              <a:rPr lang="ru-RU" dirty="0" smtClean="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571811">
            <a:off x="1387295" y="3509235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80408">
            <a:off x="3500430" y="3429000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714884"/>
            <a:ext cx="3500462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4714884"/>
            <a:ext cx="3286148" cy="1785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4714885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Неналоговые доходы: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использования государственного имущества;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платных услуг;</a:t>
            </a:r>
          </a:p>
          <a:p>
            <a:pPr>
              <a:buFontTx/>
              <a:buChar char="-"/>
            </a:pPr>
            <a:r>
              <a:rPr lang="ru-RU" sz="1400" dirty="0" smtClean="0"/>
              <a:t>Штрафы за нарушение законодательства о налогах и сборах;</a:t>
            </a:r>
          </a:p>
          <a:p>
            <a:r>
              <a:rPr lang="ru-RU" sz="1400" dirty="0" smtClean="0"/>
              <a:t>- Иные налоговые доходы.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857760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Безвозмездные поступления:</a:t>
            </a:r>
          </a:p>
          <a:p>
            <a:r>
              <a:rPr lang="ru-RU" sz="1400" dirty="0" smtClean="0"/>
              <a:t>- Безвозмездные поступления из областного бюджета (дотации, субвенции и иные межбюджетные трансферты).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4" cy="189451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Основные характеристики бюджета пешковского сельского поселения на 2017 год</a:t>
            </a:r>
            <a:endParaRPr lang="ru-RU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3429000"/>
            <a:ext cx="2571768" cy="21431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39383" y="1870744"/>
            <a:ext cx="2353029" cy="21359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265094" y="1825335"/>
            <a:ext cx="2289194" cy="21778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500438"/>
            <a:ext cx="2357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Пешковского сельского поселения на 2017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1039155" y="2242086"/>
            <a:ext cx="11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  </a:t>
            </a:r>
            <a:r>
              <a:rPr lang="ru-RU" dirty="0" smtClean="0"/>
              <a:t>15975,3 </a:t>
            </a:r>
            <a:r>
              <a:rPr lang="ru-RU" dirty="0" smtClean="0"/>
              <a:t>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760080" y="2504707"/>
            <a:ext cx="111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</a:t>
            </a:r>
            <a:r>
              <a:rPr lang="ru-RU" dirty="0" smtClean="0"/>
              <a:t>15975,3</a:t>
            </a:r>
            <a:endParaRPr lang="ru-RU" dirty="0" smtClean="0"/>
          </a:p>
          <a:p>
            <a:r>
              <a:rPr lang="ru-RU" dirty="0" smtClean="0"/>
              <a:t>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214414" y="3857628"/>
            <a:ext cx="5429288" cy="285752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07220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Основные характеристики бюджета пешковского сельского поселения на 2018-2019 год</a:t>
            </a:r>
            <a:endParaRPr lang="ru-RU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3429000"/>
            <a:ext cx="2571768" cy="21431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24255" y="1989052"/>
            <a:ext cx="2028862" cy="1974280"/>
          </a:xfrm>
          <a:prstGeom prst="downArrow">
            <a:avLst>
              <a:gd name="adj1" fmla="val 50000"/>
              <a:gd name="adj2" fmla="val 486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354234" y="1801498"/>
            <a:ext cx="2110914" cy="18683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500438"/>
            <a:ext cx="2357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Пешковского сельского поселения на 2018-2019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921126" y="2117924"/>
            <a:ext cx="112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На 2018 Г.  </a:t>
            </a:r>
            <a:r>
              <a:rPr lang="ru-RU" sz="1600" dirty="0" smtClean="0"/>
              <a:t>14923,6</a:t>
            </a:r>
            <a:endParaRPr lang="ru-RU" sz="1600" dirty="0" smtClean="0"/>
          </a:p>
          <a:p>
            <a:r>
              <a:rPr lang="ru-RU" sz="1600" dirty="0" smtClean="0"/>
              <a:t>тыс.</a:t>
            </a:r>
          </a:p>
          <a:p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824565" y="2331084"/>
            <a:ext cx="1114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 На 2018 Г. </a:t>
            </a:r>
            <a:r>
              <a:rPr lang="ru-RU" sz="1600" dirty="0" smtClean="0"/>
              <a:t>14923,6</a:t>
            </a:r>
            <a:endParaRPr lang="ru-RU" sz="1600" dirty="0" smtClean="0"/>
          </a:p>
          <a:p>
            <a:r>
              <a:rPr lang="ru-RU" sz="1600" dirty="0" smtClean="0"/>
              <a:t>тыс.</a:t>
            </a:r>
          </a:p>
          <a:p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214414" y="3857628"/>
            <a:ext cx="5429288" cy="285752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07220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142844" y="3714752"/>
            <a:ext cx="2500330" cy="17145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На </a:t>
            </a:r>
            <a:r>
              <a:rPr lang="ru-RU" sz="1600" dirty="0" smtClean="0"/>
              <a:t>2019 </a:t>
            </a:r>
            <a:r>
              <a:rPr lang="ru-RU" sz="1600" dirty="0" smtClean="0"/>
              <a:t>Г.  </a:t>
            </a:r>
            <a:r>
              <a:rPr lang="ru-RU" sz="1600" dirty="0" smtClean="0"/>
              <a:t>15213,9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357818" y="3714752"/>
            <a:ext cx="2428892" cy="1857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</a:t>
            </a:r>
          </a:p>
          <a:p>
            <a:pPr algn="ctr"/>
            <a:r>
              <a:rPr lang="ru-RU" sz="1600" dirty="0" smtClean="0"/>
              <a:t>На 2019 Г. </a:t>
            </a:r>
          </a:p>
          <a:p>
            <a:pPr algn="ctr"/>
            <a:r>
              <a:rPr lang="ru-RU" sz="1600" dirty="0" smtClean="0"/>
              <a:t>  </a:t>
            </a:r>
            <a:r>
              <a:rPr lang="ru-RU" sz="1600" dirty="0" smtClean="0"/>
              <a:t>15213,9</a:t>
            </a:r>
            <a:endParaRPr lang="ru-RU" sz="1600" dirty="0" smtClean="0"/>
          </a:p>
          <a:p>
            <a:pPr algn="ctr"/>
            <a:r>
              <a:rPr lang="ru-RU" sz="1600" dirty="0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Динамика доходов бюджета Пешковского сельского поселения Азовского района</a:t>
            </a:r>
            <a:endParaRPr lang="ru-RU" sz="3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329246" cy="496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C:\Documents and Settings\Пользователь\Рабочий стол\презентация\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3643338" cy="2839662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презентация\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571612"/>
            <a:ext cx="350046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Структура собственных доходов бюджета пешковского сельского поселения азовского района за </a:t>
            </a:r>
            <a:r>
              <a:rPr lang="ru-RU" sz="2400" dirty="0" smtClean="0"/>
              <a:t>2016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488" y="1609725"/>
          <a:ext cx="507209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Documents and Settings\Пользователь\Рабочий стол\презентация\e8e440d3299661d525917bdceb117f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786082" cy="2000264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презентация\finance_growing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86214" cy="240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0000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</TotalTime>
  <Words>430</Words>
  <Application>Microsoft Office PowerPoint</Application>
  <PresentationFormat>Экран (4:3)</PresentationFormat>
  <Paragraphs>68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Администрация  Пешковского сельского поселения</vt:lpstr>
      <vt:lpstr>УВАЖАЕМЫЕ ЖИТЕЛИ ПЕШКОВСКОГО СЕЛЬСКОГО ПОСЕЛЕНИЯ!</vt:lpstr>
      <vt:lpstr>Основы формирования бюджета на 2017 и плановый период 2018-2019 годов. </vt:lpstr>
      <vt:lpstr>Проект бюджета Пешковского сельского поселения на 2017 и плановый период 2018-2019 годов направлен на решение следующих ключевых задач:</vt:lpstr>
      <vt:lpstr>Доходы бюджета</vt:lpstr>
      <vt:lpstr>Основные характеристики бюджета пешковского сельского поселения на 2017 год</vt:lpstr>
      <vt:lpstr>Основные характеристики бюджета пешковского сельского поселения на 2018-2019 год</vt:lpstr>
      <vt:lpstr>Динамика доходов бюджета Пешковского сельского поселения Азовского района</vt:lpstr>
      <vt:lpstr>Структура собственных доходов бюджета пешковского сельского поселения азовского района за 2016 год</vt:lpstr>
      <vt:lpstr>Структура собственных доходов бюджета пешковского сельского поселения азовского района на 2017 году</vt:lpstr>
      <vt:lpstr>Безвозмездные поступления в бюджет пешковского сельского поселения азовского района</vt:lpstr>
      <vt:lpstr>Динамика расходов бюджета пешковского сельского поселения азовского района</vt:lpstr>
      <vt:lpstr>Динамика расходов бюджета пешковского сельского поселения азовского района на культуру</vt:lpstr>
      <vt:lpstr>   Расходы бюджета пешковского сельского поселения азовского района на реализацию муниципальных целевых программ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57</cp:revision>
  <dcterms:created xsi:type="dcterms:W3CDTF">2016-02-10T11:06:32Z</dcterms:created>
  <dcterms:modified xsi:type="dcterms:W3CDTF">2017-01-17T12:51:31Z</dcterms:modified>
</cp:coreProperties>
</file>